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  <p:sldMasterId id="2147483652" r:id="rId4"/>
    <p:sldMasterId id="2147483655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y="6858000" cx="12192000"/>
  <p:notesSz cx="6858000" cy="9144000"/>
  <p:embeddedFontLst>
    <p:embeddedFont>
      <p:font typeface="Encode Sans"/>
      <p:regular r:id="rId16"/>
      <p:bold r:id="rId17"/>
    </p:embeddedFont>
    <p:embeddedFont>
      <p:font typeface="Encode Sans SemiBold"/>
      <p:regular r:id="rId18"/>
      <p:bold r:id="rId19"/>
    </p:embeddedFont>
    <p:embeddedFont>
      <p:font typeface="Fira Sans Extra Condensed"/>
      <p:regular r:id="rId20"/>
      <p:bold r:id="rId21"/>
      <p:italic r:id="rId22"/>
      <p:boldItalic r:id="rId23"/>
    </p:embeddedFont>
    <p:embeddedFont>
      <p:font typeface="Encode Sans Medium"/>
      <p:regular r:id="rId24"/>
      <p:bold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6" roundtripDataSignature="AMtx7mgpSVVFjTrZA6ehlLiGonb6YtaAO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FiraSansExtraCondensed-regular.fntdata"/><Relationship Id="rId22" Type="http://schemas.openxmlformats.org/officeDocument/2006/relationships/font" Target="fonts/FiraSansExtraCondensed-italic.fntdata"/><Relationship Id="rId21" Type="http://schemas.openxmlformats.org/officeDocument/2006/relationships/font" Target="fonts/FiraSansExtraCondensed-bold.fntdata"/><Relationship Id="rId24" Type="http://schemas.openxmlformats.org/officeDocument/2006/relationships/font" Target="fonts/EncodeSansMedium-regular.fntdata"/><Relationship Id="rId23" Type="http://schemas.openxmlformats.org/officeDocument/2006/relationships/font" Target="fonts/FiraSansExtraCondensed-bold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3.xml"/><Relationship Id="rId26" Type="http://customschemas.google.com/relationships/presentationmetadata" Target="metadata"/><Relationship Id="rId25" Type="http://schemas.openxmlformats.org/officeDocument/2006/relationships/font" Target="fonts/EncodeSansMedium-bold.fntdata"/><Relationship Id="rId5" Type="http://schemas.openxmlformats.org/officeDocument/2006/relationships/slideMaster" Target="slideMasters/slideMaster3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font" Target="fonts/EncodeSans-bold.fntdata"/><Relationship Id="rId16" Type="http://schemas.openxmlformats.org/officeDocument/2006/relationships/font" Target="fonts/EncodeSans-regular.fntdata"/><Relationship Id="rId19" Type="http://schemas.openxmlformats.org/officeDocument/2006/relationships/font" Target="fonts/EncodeSansSemiBold-bold.fntdata"/><Relationship Id="rId18" Type="http://schemas.openxmlformats.org/officeDocument/2006/relationships/font" Target="fonts/EncodeSansSemiBold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5" name="Google Shape;45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9" name="Google Shape;49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2d67e62b2a9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g2d67e62b2a9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79" name="Google Shape;79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2d67e62b2a9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8" name="Google Shape;88;g2d67e62b2a9_0_6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2d67e62b2a9_0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2" name="Google Shape;122;g2d67e62b2a9_0_10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2d67e62b2a9_6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0" name="Google Shape;160;g2d67e62b2a9_6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2d67e62b2a9_3_2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2d67e62b2a9_3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48" name="Google Shape;248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6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9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>
  <p:cSld name="Diapositiva de título"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7;p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4300" y="2081938"/>
            <a:ext cx="9663401" cy="2694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eño personalizado 1">
  <p:cSld name="CUSTOM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>
  <p:cSld name="Contenido con título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13"/>
          <p:cNvSpPr txBox="1"/>
          <p:nvPr>
            <p:ph type="title"/>
          </p:nvPr>
        </p:nvSpPr>
        <p:spPr>
          <a:xfrm>
            <a:off x="3291471" y="2617672"/>
            <a:ext cx="83280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AEC3"/>
              </a:buClr>
              <a:buSzPts val="4000"/>
              <a:buFont typeface="Encode Sans"/>
              <a:buNone/>
              <a:defRPr b="0" i="0" sz="4000" u="none" cap="none" strike="noStrike">
                <a:solidFill>
                  <a:srgbClr val="00AEC3"/>
                </a:solidFill>
                <a:latin typeface="Encode Sans"/>
                <a:ea typeface="Encode Sans"/>
                <a:cs typeface="Encode Sans"/>
                <a:sym typeface="Encode San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10" name="Google Shape;10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226695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 1">
  <p:cSld name="Contenido con título_1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g1ef51893776_1_38"/>
          <p:cNvSpPr txBox="1"/>
          <p:nvPr>
            <p:ph type="title"/>
          </p:nvPr>
        </p:nvSpPr>
        <p:spPr>
          <a:xfrm>
            <a:off x="3291471" y="2617672"/>
            <a:ext cx="83280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Encode Sans"/>
              <a:buNone/>
              <a:defRPr b="0" i="0" sz="4000" u="none" cap="none" strike="noStrike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13" name="Google Shape;13;g1ef51893776_1_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64303" y="0"/>
            <a:ext cx="9932943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g1ef51893776_1_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26695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>
  <p:cSld name="Título y objetos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2"/>
          <p:cNvSpPr txBox="1"/>
          <p:nvPr>
            <p:ph type="title"/>
          </p:nvPr>
        </p:nvSpPr>
        <p:spPr>
          <a:xfrm>
            <a:off x="3291471" y="2617672"/>
            <a:ext cx="83280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Encode Sans"/>
              <a:buNone/>
              <a:defRPr b="0" i="0" sz="4000" u="none" cap="none" strike="noStrike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18" name="Google Shape;18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226695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>
  <p:cSld name="Diapositiva de título">
    <p:bg>
      <p:bgPr>
        <a:noFill/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1785"/>
            <a:ext cx="12192001" cy="68544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64300" y="2081937"/>
            <a:ext cx="9663401" cy="26941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>
  <p:cSld name="Diapositiva de título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5"/>
          <p:cNvSpPr txBox="1"/>
          <p:nvPr>
            <p:ph type="ctrTitle"/>
          </p:nvPr>
        </p:nvSpPr>
        <p:spPr>
          <a:xfrm>
            <a:off x="833738" y="1315841"/>
            <a:ext cx="8362200" cy="1309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Encode Sans"/>
              <a:buNone/>
              <a:defRPr b="1" i="0" sz="4000" u="none" cap="none" strike="noStrike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" name="Google Shape;26;p15"/>
          <p:cNvSpPr txBox="1"/>
          <p:nvPr>
            <p:ph idx="1" type="subTitle"/>
          </p:nvPr>
        </p:nvSpPr>
        <p:spPr>
          <a:xfrm>
            <a:off x="869796" y="604840"/>
            <a:ext cx="8326200" cy="4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38383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38383"/>
                </a:solidFill>
                <a:latin typeface="Encode Sans"/>
                <a:ea typeface="Encode Sans"/>
                <a:cs typeface="Encode Sans"/>
                <a:sym typeface="Encode Sans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defRPr>
            </a:lvl9pPr>
          </a:lstStyle>
          <a:p/>
        </p:txBody>
      </p:sp>
      <p:sp>
        <p:nvSpPr>
          <p:cNvPr id="27" name="Google Shape;27;p15"/>
          <p:cNvSpPr/>
          <p:nvPr/>
        </p:nvSpPr>
        <p:spPr>
          <a:xfrm>
            <a:off x="838200" y="557561"/>
            <a:ext cx="45600" cy="365100"/>
          </a:xfrm>
          <a:prstGeom prst="rect">
            <a:avLst/>
          </a:prstGeom>
          <a:solidFill>
            <a:srgbClr val="00AEC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28" name="Google Shape;28;p15"/>
          <p:cNvSpPr txBox="1"/>
          <p:nvPr>
            <p:ph idx="2" type="body"/>
          </p:nvPr>
        </p:nvSpPr>
        <p:spPr>
          <a:xfrm>
            <a:off x="822586" y="3018259"/>
            <a:ext cx="8373600" cy="15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Encode Sans"/>
                <a:ea typeface="Encode Sans"/>
                <a:cs typeface="Encode Sans"/>
                <a:sym typeface="Encode Sans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Encode Sans"/>
                <a:ea typeface="Encode Sans"/>
                <a:cs typeface="Encode Sans"/>
                <a:sym typeface="Encode Sans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Encode Sans"/>
                <a:ea typeface="Encode Sans"/>
                <a:cs typeface="Encode Sans"/>
                <a:sym typeface="Encode Sans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Encode Sans"/>
                <a:ea typeface="Encode Sans"/>
                <a:cs typeface="Encode Sans"/>
                <a:sym typeface="Encode Sans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Encode Sans"/>
                <a:ea typeface="Encode Sans"/>
                <a:cs typeface="Encode Sans"/>
                <a:sym typeface="Encode Sans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Encode Sans"/>
                <a:ea typeface="Encode Sans"/>
                <a:cs typeface="Encode Sans"/>
                <a:sym typeface="Encode Sans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Encode Sans"/>
                <a:ea typeface="Encode Sans"/>
                <a:cs typeface="Encode Sans"/>
                <a:sym typeface="Encode Sans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Encode Sans"/>
                <a:ea typeface="Encode Sans"/>
                <a:cs typeface="Encode Sans"/>
                <a:sym typeface="Encode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>
  <p:cSld name="Dos objeto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6"/>
          <p:cNvSpPr txBox="1"/>
          <p:nvPr>
            <p:ph idx="1" type="subTitle"/>
          </p:nvPr>
        </p:nvSpPr>
        <p:spPr>
          <a:xfrm>
            <a:off x="869796" y="604840"/>
            <a:ext cx="8326200" cy="4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38383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38383"/>
                </a:solidFill>
                <a:latin typeface="Encode Sans"/>
                <a:ea typeface="Encode Sans"/>
                <a:cs typeface="Encode Sans"/>
                <a:sym typeface="Encode Sans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defRPr>
            </a:lvl9pPr>
          </a:lstStyle>
          <a:p/>
        </p:txBody>
      </p:sp>
      <p:sp>
        <p:nvSpPr>
          <p:cNvPr id="31" name="Google Shape;31;p16"/>
          <p:cNvSpPr/>
          <p:nvPr/>
        </p:nvSpPr>
        <p:spPr>
          <a:xfrm>
            <a:off x="838200" y="557561"/>
            <a:ext cx="45600" cy="365100"/>
          </a:xfrm>
          <a:prstGeom prst="rect">
            <a:avLst/>
          </a:prstGeom>
          <a:solidFill>
            <a:srgbClr val="00AEC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32" name="Google Shape;32;p16"/>
          <p:cNvSpPr/>
          <p:nvPr>
            <p:ph idx="2" type="tbl"/>
          </p:nvPr>
        </p:nvSpPr>
        <p:spPr>
          <a:xfrm>
            <a:off x="869950" y="1672682"/>
            <a:ext cx="8586900" cy="485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eño personalizado">
  <p:cSld name="Diseño personalizado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7"/>
          <p:cNvSpPr/>
          <p:nvPr/>
        </p:nvSpPr>
        <p:spPr>
          <a:xfrm>
            <a:off x="838200" y="557561"/>
            <a:ext cx="45600" cy="365100"/>
          </a:xfrm>
          <a:prstGeom prst="rect">
            <a:avLst/>
          </a:prstGeom>
          <a:solidFill>
            <a:srgbClr val="00AEC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35" name="Google Shape;35;p17"/>
          <p:cNvSpPr txBox="1"/>
          <p:nvPr>
            <p:ph idx="1" type="subTitle"/>
          </p:nvPr>
        </p:nvSpPr>
        <p:spPr>
          <a:xfrm>
            <a:off x="869796" y="604840"/>
            <a:ext cx="8326200" cy="4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38383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38383"/>
                </a:solidFill>
                <a:latin typeface="Encode Sans"/>
                <a:ea typeface="Encode Sans"/>
                <a:cs typeface="Encode Sans"/>
                <a:sym typeface="Encode Sans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defRPr>
            </a:lvl9pPr>
          </a:lstStyle>
          <a:p/>
        </p:txBody>
      </p:sp>
      <p:sp>
        <p:nvSpPr>
          <p:cNvPr id="36" name="Google Shape;36;p17"/>
          <p:cNvSpPr txBox="1"/>
          <p:nvPr>
            <p:ph idx="2" type="body"/>
          </p:nvPr>
        </p:nvSpPr>
        <p:spPr>
          <a:xfrm>
            <a:off x="861059" y="1222913"/>
            <a:ext cx="8373600" cy="15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Encode Sans"/>
                <a:ea typeface="Encode Sans"/>
                <a:cs typeface="Encode Sans"/>
                <a:sym typeface="Encode Sans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Encode Sans"/>
                <a:ea typeface="Encode Sans"/>
                <a:cs typeface="Encode Sans"/>
                <a:sym typeface="Encode Sans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Encode Sans"/>
                <a:ea typeface="Encode Sans"/>
                <a:cs typeface="Encode Sans"/>
                <a:sym typeface="Encode Sans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Encode Sans"/>
                <a:ea typeface="Encode Sans"/>
                <a:cs typeface="Encode Sans"/>
                <a:sym typeface="Encode Sans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Encode Sans"/>
                <a:ea typeface="Encode Sans"/>
                <a:cs typeface="Encode Sans"/>
                <a:sym typeface="Encode Sans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Encode Sans"/>
                <a:ea typeface="Encode Sans"/>
                <a:cs typeface="Encode Sans"/>
                <a:sym typeface="Encode Sans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Encode Sans"/>
                <a:ea typeface="Encode Sans"/>
                <a:cs typeface="Encode Sans"/>
                <a:sym typeface="Encode Sans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Encode Sans"/>
                <a:ea typeface="Encode Sans"/>
                <a:cs typeface="Encode Sans"/>
                <a:sym typeface="Encode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>
  <p:cSld name="Título y objeto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9"/>
          <p:cNvSpPr txBox="1"/>
          <p:nvPr>
            <p:ph type="title"/>
          </p:nvPr>
        </p:nvSpPr>
        <p:spPr>
          <a:xfrm>
            <a:off x="838200" y="1303454"/>
            <a:ext cx="83577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Encode Sans"/>
              <a:buNone/>
              <a:defRPr b="1" i="0" sz="4000" u="none" cap="none" strike="noStrike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9" name="Google Shape;39;p19"/>
          <p:cNvSpPr txBox="1"/>
          <p:nvPr>
            <p:ph idx="1" type="body"/>
          </p:nvPr>
        </p:nvSpPr>
        <p:spPr>
          <a:xfrm>
            <a:off x="838200" y="2843561"/>
            <a:ext cx="8294700" cy="35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1" i="0" sz="2400" u="none" cap="none" strike="noStrike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defRPr>
            </a:lvl1pPr>
            <a:lvl2pPr indent="-3683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b="1" i="0" sz="2200" u="none" cap="none" strike="noStrike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1" i="0" sz="2000" u="none" cap="none" strike="noStrike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1" i="0" sz="1800" u="none" cap="none" strike="noStrike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1" i="0" sz="1800" u="none" cap="none" strike="noStrike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defRPr>
            </a:lvl9pPr>
          </a:lstStyle>
          <a:p/>
        </p:txBody>
      </p:sp>
      <p:sp>
        <p:nvSpPr>
          <p:cNvPr id="40" name="Google Shape;40;p19"/>
          <p:cNvSpPr txBox="1"/>
          <p:nvPr>
            <p:ph idx="2" type="subTitle"/>
          </p:nvPr>
        </p:nvSpPr>
        <p:spPr>
          <a:xfrm>
            <a:off x="869796" y="604840"/>
            <a:ext cx="8326200" cy="4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38383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38383"/>
                </a:solidFill>
                <a:latin typeface="Encode Sans"/>
                <a:ea typeface="Encode Sans"/>
                <a:cs typeface="Encode Sans"/>
                <a:sym typeface="Encode Sans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defRPr>
            </a:lvl9pPr>
          </a:lstStyle>
          <a:p/>
        </p:txBody>
      </p:sp>
      <p:sp>
        <p:nvSpPr>
          <p:cNvPr id="41" name="Google Shape;41;p19"/>
          <p:cNvSpPr/>
          <p:nvPr/>
        </p:nvSpPr>
        <p:spPr>
          <a:xfrm>
            <a:off x="838200" y="557561"/>
            <a:ext cx="45600" cy="365100"/>
          </a:xfrm>
          <a:prstGeom prst="rect">
            <a:avLst/>
          </a:prstGeom>
          <a:solidFill>
            <a:srgbClr val="00AEC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slideLayout" Target="../slideLayouts/slideLayout5.xml"/><Relationship Id="rId3" Type="http://schemas.openxmlformats.org/officeDocument/2006/relationships/theme" Target="../theme/theme3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6.xml"/><Relationship Id="rId3" Type="http://schemas.openxmlformats.org/officeDocument/2006/relationships/slideLayout" Target="../slideLayouts/slideLayout7.xml"/><Relationship Id="rId4" Type="http://schemas.openxmlformats.org/officeDocument/2006/relationships/slideLayout" Target="../slideLayouts/slideLayout8.xml"/><Relationship Id="rId5" Type="http://schemas.openxmlformats.org/officeDocument/2006/relationships/slideLayout" Target="../slideLayouts/slideLayout9.xml"/><Relationship Id="rId6" Type="http://schemas.openxmlformats.org/officeDocument/2006/relationships/slideLayout" Target="../slideLayouts/slideLayout10.xml"/><Relationship Id="rId7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E81F76"/>
            </a:gs>
            <a:gs pos="100000">
              <a:srgbClr val="00AEC3"/>
            </a:gs>
          </a:gsLst>
          <a:lin ang="5400700" scaled="0"/>
        </a:gra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53" r:id="rId1"/>
    <p:sldLayoutId id="2147483654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oogle Shape;23;p14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5905487"/>
            <a:ext cx="12192000" cy="952513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56" r:id="rId2"/>
    <p:sldLayoutId id="2147483657" r:id="rId3"/>
    <p:sldLayoutId id="2147483658" r:id="rId4"/>
    <p:sldLayoutId id="2147483659" r:id="rId5"/>
    <p:sldLayoutId id="2147483660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Relationship Id="rId4" Type="http://schemas.openxmlformats.org/officeDocument/2006/relationships/image" Target="../media/image8.png"/><Relationship Id="rId5" Type="http://schemas.openxmlformats.org/officeDocument/2006/relationships/image" Target="../media/image12.png"/><Relationship Id="rId6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hyperlink" Target="mailto:consumodigitalpba@gmail.com" TargetMode="External"/><Relationship Id="rId4" Type="http://schemas.openxmlformats.org/officeDocument/2006/relationships/hyperlink" Target="mailto:consumodigitalpba@gmail.com" TargetMode="External"/><Relationship Id="rId5" Type="http://schemas.openxmlformats.org/officeDocument/2006/relationships/hyperlink" Target="mailto:consumodigitalpba@gmail.com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"/>
          <p:cNvSpPr txBox="1"/>
          <p:nvPr>
            <p:ph type="title"/>
          </p:nvPr>
        </p:nvSpPr>
        <p:spPr>
          <a:xfrm>
            <a:off x="3291471" y="2617672"/>
            <a:ext cx="8328102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AEC3"/>
              </a:buClr>
              <a:buSzPts val="4000"/>
              <a:buFont typeface="Encode Sans"/>
              <a:buNone/>
            </a:pPr>
            <a:r>
              <a:rPr lang="es-AR"/>
              <a:t>PROGRAMA DE PREVENCIÓN Y ABORDAJE EN LUDOPATÍA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2d67e62b2a9_0_9"/>
          <p:cNvSpPr/>
          <p:nvPr/>
        </p:nvSpPr>
        <p:spPr>
          <a:xfrm>
            <a:off x="6772541" y="1203468"/>
            <a:ext cx="2274785" cy="2016904"/>
          </a:xfrm>
          <a:custGeom>
            <a:rect b="b" l="l" r="r" t="t"/>
            <a:pathLst>
              <a:path extrusionOk="0" h="9121" w="10195">
                <a:moveTo>
                  <a:pt x="7470" y="1"/>
                </a:moveTo>
                <a:cubicBezTo>
                  <a:pt x="7469" y="1"/>
                  <a:pt x="7468" y="1"/>
                  <a:pt x="7467" y="1"/>
                </a:cubicBezTo>
                <a:lnTo>
                  <a:pt x="7044" y="1"/>
                </a:lnTo>
                <a:cubicBezTo>
                  <a:pt x="7044" y="1075"/>
                  <a:pt x="6172" y="1946"/>
                  <a:pt x="5097" y="1946"/>
                </a:cubicBezTo>
                <a:cubicBezTo>
                  <a:pt x="4021" y="1946"/>
                  <a:pt x="3150" y="1075"/>
                  <a:pt x="3150" y="1"/>
                </a:cubicBezTo>
                <a:lnTo>
                  <a:pt x="0" y="1"/>
                </a:lnTo>
                <a:lnTo>
                  <a:pt x="0" y="6393"/>
                </a:lnTo>
                <a:cubicBezTo>
                  <a:pt x="0" y="7900"/>
                  <a:pt x="1220" y="9120"/>
                  <a:pt x="2727" y="9120"/>
                </a:cubicBezTo>
                <a:lnTo>
                  <a:pt x="6018" y="9120"/>
                </a:lnTo>
                <a:cubicBezTo>
                  <a:pt x="6148" y="6883"/>
                  <a:pt x="7951" y="5095"/>
                  <a:pt x="10194" y="4987"/>
                </a:cubicBezTo>
                <a:lnTo>
                  <a:pt x="10194" y="2726"/>
                </a:lnTo>
                <a:cubicBezTo>
                  <a:pt x="10194" y="1222"/>
                  <a:pt x="8974" y="1"/>
                  <a:pt x="7470" y="1"/>
                </a:cubicBezTo>
                <a:close/>
              </a:path>
            </a:pathLst>
          </a:custGeom>
          <a:solidFill>
            <a:srgbClr val="0B5394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7" name="Google Shape;57;g2d67e62b2a9_0_9"/>
          <p:cNvGrpSpPr/>
          <p:nvPr/>
        </p:nvGrpSpPr>
        <p:grpSpPr>
          <a:xfrm>
            <a:off x="9142601" y="877708"/>
            <a:ext cx="2274306" cy="2342615"/>
            <a:chOff x="6101293" y="1256617"/>
            <a:chExt cx="259692" cy="269908"/>
          </a:xfrm>
        </p:grpSpPr>
        <p:sp>
          <p:nvSpPr>
            <p:cNvPr id="58" name="Google Shape;58;g2d67e62b2a9_0_9"/>
            <p:cNvSpPr/>
            <p:nvPr/>
          </p:nvSpPr>
          <p:spPr>
            <a:xfrm>
              <a:off x="6101293" y="1294145"/>
              <a:ext cx="259692" cy="232380"/>
            </a:xfrm>
            <a:custGeom>
              <a:rect b="b" l="l" r="r" t="t"/>
              <a:pathLst>
                <a:path extrusionOk="0" h="9121" w="10193">
                  <a:moveTo>
                    <a:pt x="2726" y="1"/>
                  </a:moveTo>
                  <a:cubicBezTo>
                    <a:pt x="1220" y="1"/>
                    <a:pt x="0" y="1221"/>
                    <a:pt x="0" y="2726"/>
                  </a:cubicBezTo>
                  <a:lnTo>
                    <a:pt x="0" y="4987"/>
                  </a:lnTo>
                  <a:cubicBezTo>
                    <a:pt x="2244" y="5095"/>
                    <a:pt x="4045" y="6883"/>
                    <a:pt x="4177" y="9120"/>
                  </a:cubicBezTo>
                  <a:lnTo>
                    <a:pt x="7467" y="9120"/>
                  </a:lnTo>
                  <a:cubicBezTo>
                    <a:pt x="8973" y="9120"/>
                    <a:pt x="10193" y="7900"/>
                    <a:pt x="10193" y="6393"/>
                  </a:cubicBezTo>
                  <a:lnTo>
                    <a:pt x="10193" y="1"/>
                  </a:lnTo>
                  <a:lnTo>
                    <a:pt x="7043" y="1"/>
                  </a:lnTo>
                  <a:cubicBezTo>
                    <a:pt x="7043" y="1075"/>
                    <a:pt x="6172" y="1946"/>
                    <a:pt x="5097" y="1946"/>
                  </a:cubicBezTo>
                  <a:cubicBezTo>
                    <a:pt x="4021" y="1946"/>
                    <a:pt x="3150" y="1075"/>
                    <a:pt x="3150" y="1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59;g2d67e62b2a9_0_9"/>
            <p:cNvSpPr/>
            <p:nvPr/>
          </p:nvSpPr>
          <p:spPr>
            <a:xfrm>
              <a:off x="6193623" y="1256617"/>
              <a:ext cx="75031" cy="75057"/>
            </a:xfrm>
            <a:custGeom>
              <a:rect b="b" l="l" r="r" t="t"/>
              <a:pathLst>
                <a:path extrusionOk="0" h="2946" w="2945">
                  <a:moveTo>
                    <a:pt x="1473" y="1"/>
                  </a:moveTo>
                  <a:cubicBezTo>
                    <a:pt x="660" y="1"/>
                    <a:pt x="0" y="660"/>
                    <a:pt x="0" y="1472"/>
                  </a:cubicBezTo>
                  <a:cubicBezTo>
                    <a:pt x="0" y="2286"/>
                    <a:pt x="660" y="2945"/>
                    <a:pt x="1473" y="2945"/>
                  </a:cubicBezTo>
                  <a:cubicBezTo>
                    <a:pt x="2285" y="2945"/>
                    <a:pt x="2945" y="2286"/>
                    <a:pt x="2945" y="1472"/>
                  </a:cubicBezTo>
                  <a:cubicBezTo>
                    <a:pt x="2945" y="660"/>
                    <a:pt x="2285" y="1"/>
                    <a:pt x="1473" y="1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38761D"/>
              </a:solidFill>
              <a:prstDash val="dot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" name="Google Shape;60;g2d67e62b2a9_0_9"/>
          <p:cNvGrpSpPr/>
          <p:nvPr/>
        </p:nvGrpSpPr>
        <p:grpSpPr>
          <a:xfrm>
            <a:off x="6772346" y="3335096"/>
            <a:ext cx="2274306" cy="2342610"/>
            <a:chOff x="5830645" y="1539749"/>
            <a:chExt cx="259692" cy="269908"/>
          </a:xfrm>
        </p:grpSpPr>
        <p:sp>
          <p:nvSpPr>
            <p:cNvPr id="61" name="Google Shape;61;g2d67e62b2a9_0_9"/>
            <p:cNvSpPr/>
            <p:nvPr/>
          </p:nvSpPr>
          <p:spPr>
            <a:xfrm>
              <a:off x="5830645" y="1539749"/>
              <a:ext cx="259692" cy="232406"/>
            </a:xfrm>
            <a:custGeom>
              <a:rect b="b" l="l" r="r" t="t"/>
              <a:pathLst>
                <a:path extrusionOk="0" h="9122" w="10193">
                  <a:moveTo>
                    <a:pt x="2727" y="1"/>
                  </a:moveTo>
                  <a:cubicBezTo>
                    <a:pt x="1220" y="1"/>
                    <a:pt x="0" y="1223"/>
                    <a:pt x="0" y="2728"/>
                  </a:cubicBezTo>
                  <a:lnTo>
                    <a:pt x="0" y="9122"/>
                  </a:lnTo>
                  <a:lnTo>
                    <a:pt x="3150" y="9122"/>
                  </a:lnTo>
                  <a:cubicBezTo>
                    <a:pt x="3150" y="8046"/>
                    <a:pt x="4021" y="7175"/>
                    <a:pt x="5097" y="7175"/>
                  </a:cubicBezTo>
                  <a:cubicBezTo>
                    <a:pt x="6172" y="7175"/>
                    <a:pt x="7044" y="8046"/>
                    <a:pt x="7044" y="9122"/>
                  </a:cubicBezTo>
                  <a:lnTo>
                    <a:pt x="7467" y="9122"/>
                  </a:lnTo>
                  <a:cubicBezTo>
                    <a:pt x="8972" y="9122"/>
                    <a:pt x="10192" y="7900"/>
                    <a:pt x="10192" y="6395"/>
                  </a:cubicBezTo>
                  <a:lnTo>
                    <a:pt x="10192" y="4135"/>
                  </a:lnTo>
                  <a:cubicBezTo>
                    <a:pt x="7951" y="4028"/>
                    <a:pt x="6148" y="2239"/>
                    <a:pt x="6018" y="1"/>
                  </a:cubicBez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62;g2d67e62b2a9_0_9"/>
            <p:cNvSpPr/>
            <p:nvPr/>
          </p:nvSpPr>
          <p:spPr>
            <a:xfrm>
              <a:off x="5922950" y="1734600"/>
              <a:ext cx="75057" cy="75057"/>
            </a:xfrm>
            <a:custGeom>
              <a:rect b="b" l="l" r="r" t="t"/>
              <a:pathLst>
                <a:path extrusionOk="0" h="2946" w="2946">
                  <a:moveTo>
                    <a:pt x="1474" y="1"/>
                  </a:moveTo>
                  <a:cubicBezTo>
                    <a:pt x="661" y="1"/>
                    <a:pt x="1" y="660"/>
                    <a:pt x="1" y="1474"/>
                  </a:cubicBezTo>
                  <a:cubicBezTo>
                    <a:pt x="1" y="2287"/>
                    <a:pt x="661" y="2946"/>
                    <a:pt x="1474" y="2946"/>
                  </a:cubicBezTo>
                  <a:cubicBezTo>
                    <a:pt x="2288" y="2946"/>
                    <a:pt x="2946" y="2287"/>
                    <a:pt x="2946" y="1474"/>
                  </a:cubicBezTo>
                  <a:cubicBezTo>
                    <a:pt x="2946" y="660"/>
                    <a:pt x="2288" y="1"/>
                    <a:pt x="1474" y="1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BF9000"/>
              </a:solidFill>
              <a:prstDash val="dot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3" name="Google Shape;63;g2d67e62b2a9_0_9"/>
          <p:cNvGrpSpPr/>
          <p:nvPr/>
        </p:nvGrpSpPr>
        <p:grpSpPr>
          <a:xfrm>
            <a:off x="9142601" y="3335096"/>
            <a:ext cx="2274306" cy="2342610"/>
            <a:chOff x="6101293" y="1539749"/>
            <a:chExt cx="259692" cy="269908"/>
          </a:xfrm>
        </p:grpSpPr>
        <p:sp>
          <p:nvSpPr>
            <p:cNvPr id="64" name="Google Shape;64;g2d67e62b2a9_0_9"/>
            <p:cNvSpPr/>
            <p:nvPr/>
          </p:nvSpPr>
          <p:spPr>
            <a:xfrm>
              <a:off x="6101293" y="1539749"/>
              <a:ext cx="259692" cy="232406"/>
            </a:xfrm>
            <a:custGeom>
              <a:rect b="b" l="l" r="r" t="t"/>
              <a:pathLst>
                <a:path extrusionOk="0" h="9122" w="10193">
                  <a:moveTo>
                    <a:pt x="4177" y="1"/>
                  </a:moveTo>
                  <a:cubicBezTo>
                    <a:pt x="4045" y="2239"/>
                    <a:pt x="2244" y="4027"/>
                    <a:pt x="0" y="4135"/>
                  </a:cubicBezTo>
                  <a:lnTo>
                    <a:pt x="0" y="6395"/>
                  </a:lnTo>
                  <a:cubicBezTo>
                    <a:pt x="0" y="7902"/>
                    <a:pt x="1220" y="9122"/>
                    <a:pt x="2726" y="9122"/>
                  </a:cubicBezTo>
                  <a:lnTo>
                    <a:pt x="3148" y="9122"/>
                  </a:lnTo>
                  <a:cubicBezTo>
                    <a:pt x="3148" y="8046"/>
                    <a:pt x="4020" y="7175"/>
                    <a:pt x="5096" y="7175"/>
                  </a:cubicBezTo>
                  <a:cubicBezTo>
                    <a:pt x="6170" y="7175"/>
                    <a:pt x="7043" y="8046"/>
                    <a:pt x="7043" y="9122"/>
                  </a:cubicBezTo>
                  <a:lnTo>
                    <a:pt x="10193" y="9122"/>
                  </a:lnTo>
                  <a:lnTo>
                    <a:pt x="10193" y="2728"/>
                  </a:lnTo>
                  <a:cubicBezTo>
                    <a:pt x="10193" y="1223"/>
                    <a:pt x="8973" y="2"/>
                    <a:pt x="7467" y="1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g2d67e62b2a9_0_9"/>
            <p:cNvSpPr/>
            <p:nvPr/>
          </p:nvSpPr>
          <p:spPr>
            <a:xfrm>
              <a:off x="6193623" y="1734600"/>
              <a:ext cx="75031" cy="75057"/>
            </a:xfrm>
            <a:custGeom>
              <a:rect b="b" l="l" r="r" t="t"/>
              <a:pathLst>
                <a:path extrusionOk="0" h="2946" w="2945">
                  <a:moveTo>
                    <a:pt x="1473" y="1"/>
                  </a:moveTo>
                  <a:cubicBezTo>
                    <a:pt x="660" y="1"/>
                    <a:pt x="0" y="660"/>
                    <a:pt x="0" y="1474"/>
                  </a:cubicBezTo>
                  <a:cubicBezTo>
                    <a:pt x="0" y="2287"/>
                    <a:pt x="660" y="2946"/>
                    <a:pt x="1473" y="2946"/>
                  </a:cubicBezTo>
                  <a:cubicBezTo>
                    <a:pt x="2285" y="2946"/>
                    <a:pt x="2945" y="2287"/>
                    <a:pt x="2945" y="1474"/>
                  </a:cubicBezTo>
                  <a:cubicBezTo>
                    <a:pt x="2945" y="660"/>
                    <a:pt x="2285" y="1"/>
                    <a:pt x="1473" y="1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674EA7"/>
              </a:solidFill>
              <a:prstDash val="dot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6" name="Google Shape;66;g2d67e62b2a9_0_9"/>
          <p:cNvSpPr/>
          <p:nvPr/>
        </p:nvSpPr>
        <p:spPr>
          <a:xfrm>
            <a:off x="8248246" y="2441618"/>
            <a:ext cx="1686955" cy="1672422"/>
          </a:xfrm>
          <a:custGeom>
            <a:rect b="b" l="l" r="r" t="t"/>
            <a:pathLst>
              <a:path extrusionOk="0" h="2946" w="2945">
                <a:moveTo>
                  <a:pt x="1473" y="1"/>
                </a:moveTo>
                <a:cubicBezTo>
                  <a:pt x="660" y="1"/>
                  <a:pt x="0" y="660"/>
                  <a:pt x="0" y="1472"/>
                </a:cubicBezTo>
                <a:cubicBezTo>
                  <a:pt x="0" y="2286"/>
                  <a:pt x="660" y="2945"/>
                  <a:pt x="1473" y="2945"/>
                </a:cubicBezTo>
                <a:cubicBezTo>
                  <a:pt x="2285" y="2945"/>
                  <a:pt x="2945" y="2286"/>
                  <a:pt x="2945" y="1472"/>
                </a:cubicBezTo>
                <a:cubicBezTo>
                  <a:pt x="2945" y="660"/>
                  <a:pt x="2285" y="1"/>
                  <a:pt x="1473" y="1"/>
                </a:cubicBezTo>
                <a:close/>
              </a:path>
            </a:pathLst>
          </a:custGeom>
          <a:solidFill>
            <a:srgbClr val="DF148B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s-AR" sz="1900">
                <a:solidFill>
                  <a:srgbClr val="FFFFFF"/>
                </a:solidFill>
                <a:latin typeface="Encode Sans Medium"/>
                <a:ea typeface="Encode Sans Medium"/>
                <a:cs typeface="Encode Sans Medium"/>
                <a:sym typeface="Encode Sans Medium"/>
              </a:rPr>
              <a:t>Consumo problemático de juegos en línea</a:t>
            </a:r>
            <a:endParaRPr i="0" sz="1900" u="none" cap="none" strike="noStrike">
              <a:solidFill>
                <a:srgbClr val="FFFFFF"/>
              </a:solidFill>
              <a:latin typeface="Encode Sans Medium"/>
              <a:ea typeface="Encode Sans Medium"/>
              <a:cs typeface="Encode Sans Medium"/>
              <a:sym typeface="Encode Sans Medium"/>
            </a:endParaRPr>
          </a:p>
        </p:txBody>
      </p:sp>
      <p:sp>
        <p:nvSpPr>
          <p:cNvPr id="67" name="Google Shape;67;g2d67e62b2a9_0_9"/>
          <p:cNvSpPr txBox="1"/>
          <p:nvPr>
            <p:ph idx="1" type="subTitle"/>
          </p:nvPr>
        </p:nvSpPr>
        <p:spPr>
          <a:xfrm>
            <a:off x="957475" y="557875"/>
            <a:ext cx="5450100" cy="416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s-AR" sz="1900"/>
              <a:t>Contexto - Consumo problemático de juegos en línea en niños, niñas y </a:t>
            </a:r>
            <a:r>
              <a:rPr lang="es-AR" sz="1900"/>
              <a:t>adolescentes</a:t>
            </a:r>
            <a:r>
              <a:rPr lang="es-AR" sz="1900"/>
              <a:t>.</a:t>
            </a:r>
            <a:endParaRPr sz="1900"/>
          </a:p>
        </p:txBody>
      </p:sp>
      <p:sp>
        <p:nvSpPr>
          <p:cNvPr id="68" name="Google Shape;68;g2d67e62b2a9_0_9"/>
          <p:cNvSpPr txBox="1"/>
          <p:nvPr/>
        </p:nvSpPr>
        <p:spPr>
          <a:xfrm>
            <a:off x="869800" y="1595600"/>
            <a:ext cx="5658000" cy="396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2000">
                <a:latin typeface="Encode Sans Medium"/>
                <a:ea typeface="Encode Sans Medium"/>
                <a:cs typeface="Encode Sans Medium"/>
                <a:sym typeface="Encode Sans Medium"/>
              </a:rPr>
              <a:t>El </a:t>
            </a:r>
            <a:r>
              <a:rPr b="1" lang="es-AR" sz="2000">
                <a:solidFill>
                  <a:srgbClr val="00AEC3"/>
                </a:solidFill>
                <a:latin typeface="Encode Sans"/>
                <a:ea typeface="Encode Sans"/>
                <a:cs typeface="Encode Sans"/>
                <a:sym typeface="Encode Sans"/>
              </a:rPr>
              <a:t>mal uso de las nuevas tecnologías</a:t>
            </a:r>
            <a:r>
              <a:rPr lang="es-AR" sz="2000">
                <a:latin typeface="Encode Sans Medium"/>
                <a:ea typeface="Encode Sans Medium"/>
                <a:cs typeface="Encode Sans Medium"/>
                <a:sym typeface="Encode Sans Medium"/>
              </a:rPr>
              <a:t> y el </a:t>
            </a:r>
            <a:r>
              <a:rPr b="1" lang="es-AR" sz="2000">
                <a:solidFill>
                  <a:srgbClr val="00AEC3"/>
                </a:solidFill>
                <a:latin typeface="Encode Sans"/>
                <a:ea typeface="Encode Sans"/>
                <a:cs typeface="Encode Sans"/>
                <a:sym typeface="Encode Sans"/>
              </a:rPr>
              <a:t>consumo problemático de juegos</a:t>
            </a:r>
            <a:r>
              <a:rPr lang="es-AR" sz="2000">
                <a:latin typeface="Encode Sans Medium"/>
                <a:ea typeface="Encode Sans Medium"/>
                <a:cs typeface="Encode Sans Medium"/>
                <a:sym typeface="Encode Sans Medium"/>
              </a:rPr>
              <a:t> en línea son especialmente</a:t>
            </a:r>
            <a:r>
              <a:rPr b="1" lang="es-AR" sz="2000">
                <a:solidFill>
                  <a:srgbClr val="00AEC3"/>
                </a:solidFill>
                <a:latin typeface="Encode Sans"/>
                <a:ea typeface="Encode Sans"/>
                <a:cs typeface="Encode Sans"/>
                <a:sym typeface="Encode Sans"/>
              </a:rPr>
              <a:t> </a:t>
            </a:r>
            <a:r>
              <a:rPr lang="es-AR" sz="2000">
                <a:solidFill>
                  <a:schemeClr val="dk1"/>
                </a:solidFill>
                <a:latin typeface="Encode Sans Medium"/>
                <a:ea typeface="Encode Sans Medium"/>
                <a:cs typeface="Encode Sans Medium"/>
                <a:sym typeface="Encode Sans Medium"/>
              </a:rPr>
              <a:t>preocupantes en los y las jóvenes. </a:t>
            </a:r>
            <a:r>
              <a:rPr lang="es-AR" sz="2000">
                <a:latin typeface="Encode Sans Medium"/>
                <a:ea typeface="Encode Sans Medium"/>
                <a:cs typeface="Encode Sans Medium"/>
                <a:sym typeface="Encode Sans Medium"/>
              </a:rPr>
              <a:t>   </a:t>
            </a:r>
            <a:endParaRPr sz="2000">
              <a:latin typeface="Encode Sans Medium"/>
              <a:ea typeface="Encode Sans Medium"/>
              <a:cs typeface="Encode Sans Medium"/>
              <a:sym typeface="Encode Sans Medium"/>
            </a:endParaRPr>
          </a:p>
          <a:p>
            <a:pPr indent="0" lvl="0" marL="0" rtl="0" algn="l">
              <a:spcBef>
                <a:spcPts val="1300"/>
              </a:spcBef>
              <a:spcAft>
                <a:spcPts val="0"/>
              </a:spcAft>
              <a:buNone/>
            </a:pPr>
            <a:r>
              <a:rPr lang="es-AR" sz="2000">
                <a:latin typeface="Encode Sans Medium"/>
                <a:ea typeface="Encode Sans Medium"/>
                <a:cs typeface="Encode Sans Medium"/>
                <a:sym typeface="Encode Sans Medium"/>
              </a:rPr>
              <a:t>El uso problemático conlleva </a:t>
            </a:r>
            <a:r>
              <a:rPr b="1" lang="es-AR" sz="2000">
                <a:solidFill>
                  <a:srgbClr val="00AEC3"/>
                </a:solidFill>
                <a:latin typeface="Encode Sans"/>
                <a:ea typeface="Encode Sans"/>
                <a:cs typeface="Encode Sans"/>
                <a:sym typeface="Encode Sans"/>
              </a:rPr>
              <a:t>afectaciones en  las capacidades subjetivas, de relación social y de aprendizaje. </a:t>
            </a:r>
            <a:endParaRPr sz="2000">
              <a:latin typeface="Encode Sans Medium"/>
              <a:ea typeface="Encode Sans Medium"/>
              <a:cs typeface="Encode Sans Medium"/>
              <a:sym typeface="Encode Sans Medium"/>
            </a:endParaRPr>
          </a:p>
          <a:p>
            <a:pPr indent="0" lvl="0" marL="0" rtl="0" algn="l">
              <a:spcBef>
                <a:spcPts val="1300"/>
              </a:spcBef>
              <a:spcAft>
                <a:spcPts val="1300"/>
              </a:spcAft>
              <a:buNone/>
            </a:pPr>
            <a:r>
              <a:rPr lang="es-AR" sz="2000">
                <a:latin typeface="Encode Sans Medium"/>
                <a:ea typeface="Encode Sans Medium"/>
                <a:cs typeface="Encode Sans Medium"/>
                <a:sym typeface="Encode Sans Medium"/>
              </a:rPr>
              <a:t>La ludopatía constituye un </a:t>
            </a:r>
            <a:r>
              <a:rPr b="1" lang="es-AR" sz="2000">
                <a:solidFill>
                  <a:srgbClr val="00AEC3"/>
                </a:solidFill>
                <a:latin typeface="Encode Sans"/>
                <a:ea typeface="Encode Sans"/>
                <a:cs typeface="Encode Sans"/>
                <a:sym typeface="Encode Sans"/>
              </a:rPr>
              <a:t>padecimiento subjetivo y de orden social</a:t>
            </a:r>
            <a:r>
              <a:rPr lang="es-AR" sz="2000">
                <a:latin typeface="Encode Sans Medium"/>
                <a:ea typeface="Encode Sans Medium"/>
                <a:cs typeface="Encode Sans Medium"/>
                <a:sym typeface="Encode Sans Medium"/>
              </a:rPr>
              <a:t> que debe ser abordado desde el campo de la Salud Mental y la comunidad. </a:t>
            </a:r>
            <a:endParaRPr sz="2000">
              <a:latin typeface="Encode Sans Medium"/>
              <a:ea typeface="Encode Sans Medium"/>
              <a:cs typeface="Encode Sans Medium"/>
              <a:sym typeface="Encode Sans Medium"/>
            </a:endParaRPr>
          </a:p>
        </p:txBody>
      </p:sp>
      <p:sp>
        <p:nvSpPr>
          <p:cNvPr id="69" name="Google Shape;69;g2d67e62b2a9_0_9"/>
          <p:cNvSpPr txBox="1"/>
          <p:nvPr/>
        </p:nvSpPr>
        <p:spPr>
          <a:xfrm>
            <a:off x="7275473" y="1713617"/>
            <a:ext cx="1296300" cy="53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900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Facilidad de acceso</a:t>
            </a:r>
            <a:endParaRPr sz="1900">
              <a:solidFill>
                <a:srgbClr val="FFFFFF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70" name="Google Shape;70;g2d67e62b2a9_0_9"/>
          <p:cNvSpPr txBox="1"/>
          <p:nvPr/>
        </p:nvSpPr>
        <p:spPr>
          <a:xfrm>
            <a:off x="9590734" y="1728633"/>
            <a:ext cx="1411500" cy="53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900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Interacción constante</a:t>
            </a:r>
            <a:endParaRPr sz="1900">
              <a:solidFill>
                <a:srgbClr val="FFFFFF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71" name="Google Shape;71;g2d67e62b2a9_0_9"/>
          <p:cNvSpPr txBox="1"/>
          <p:nvPr/>
        </p:nvSpPr>
        <p:spPr>
          <a:xfrm>
            <a:off x="6772533" y="3833300"/>
            <a:ext cx="2241300" cy="101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700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Falta de herramientas </a:t>
            </a:r>
            <a:br>
              <a:rPr lang="es-AR" sz="1700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</a:br>
            <a:r>
              <a:rPr lang="es-AR" sz="1700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para manejar crisis emocionales</a:t>
            </a:r>
            <a:endParaRPr sz="1700">
              <a:solidFill>
                <a:srgbClr val="FFFFFF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72" name="Google Shape;72;g2d67e62b2a9_0_9"/>
          <p:cNvSpPr txBox="1"/>
          <p:nvPr/>
        </p:nvSpPr>
        <p:spPr>
          <a:xfrm>
            <a:off x="9175933" y="3568367"/>
            <a:ext cx="2241300" cy="148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700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 Entorno </a:t>
            </a:r>
            <a:br>
              <a:rPr lang="es-AR" sz="1700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</a:br>
            <a:r>
              <a:rPr lang="es-AR" sz="1700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digital que promueve la repetición y la copia</a:t>
            </a:r>
            <a:endParaRPr sz="1700">
              <a:solidFill>
                <a:srgbClr val="FFFFFF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pic>
        <p:nvPicPr>
          <p:cNvPr id="73" name="Google Shape;73;g2d67e62b2a9_0_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74700" y="877733"/>
            <a:ext cx="697901" cy="697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g2d67e62b2a9_0_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981444" y="913267"/>
            <a:ext cx="616667" cy="616667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g2d67e62b2a9_0_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01034" y="4966555"/>
            <a:ext cx="616667" cy="616667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g2d67e62b2a9_0_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985767" y="5033600"/>
            <a:ext cx="616667" cy="6166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4"/>
          <p:cNvSpPr txBox="1"/>
          <p:nvPr>
            <p:ph idx="1" type="subTitle"/>
          </p:nvPr>
        </p:nvSpPr>
        <p:spPr>
          <a:xfrm>
            <a:off x="869796" y="604840"/>
            <a:ext cx="8326244" cy="4840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38383"/>
              </a:buClr>
              <a:buSzPts val="1600"/>
              <a:buNone/>
            </a:pPr>
            <a:r>
              <a:rPr lang="es-AR" sz="1900"/>
              <a:t>Programa de prevención y abordaje en </a:t>
            </a:r>
            <a:r>
              <a:rPr b="1" lang="es-AR" sz="1900">
                <a:solidFill>
                  <a:srgbClr val="00AEC3"/>
                </a:solidFill>
              </a:rPr>
              <a:t>LUDOPATÍA</a:t>
            </a:r>
            <a:endParaRPr b="1" sz="1900">
              <a:solidFill>
                <a:srgbClr val="00AEC3"/>
              </a:solidFill>
            </a:endParaRPr>
          </a:p>
        </p:txBody>
      </p:sp>
      <p:sp>
        <p:nvSpPr>
          <p:cNvPr id="82" name="Google Shape;82;p4"/>
          <p:cNvSpPr txBox="1"/>
          <p:nvPr/>
        </p:nvSpPr>
        <p:spPr>
          <a:xfrm>
            <a:off x="869800" y="1516250"/>
            <a:ext cx="9918600" cy="170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s-AR" sz="2000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La </a:t>
            </a:r>
            <a:r>
              <a:rPr b="1" lang="es-AR" sz="2000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Subsecretaría de Salud Mental, Consumos Problemáticos y Violencias en el Ámbito de la Salud</a:t>
            </a:r>
            <a:r>
              <a:rPr lang="es-AR" sz="2000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 a partir de una articulación interministerial impulsa </a:t>
            </a:r>
            <a:r>
              <a:rPr b="1" lang="es-AR" sz="2000">
                <a:solidFill>
                  <a:srgbClr val="E81F76"/>
                </a:solidFill>
                <a:latin typeface="Encode Sans"/>
                <a:ea typeface="Encode Sans"/>
                <a:cs typeface="Encode Sans"/>
                <a:sym typeface="Encode Sans"/>
              </a:rPr>
              <a:t>líneas de acción para el abordaje de los consumos digitales</a:t>
            </a:r>
            <a:r>
              <a:rPr lang="es-AR" sz="2000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 en la Provincia de Buenos Aires.</a:t>
            </a:r>
            <a:endParaRPr sz="2000"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83" name="Google Shape;83;p4"/>
          <p:cNvSpPr/>
          <p:nvPr/>
        </p:nvSpPr>
        <p:spPr>
          <a:xfrm>
            <a:off x="2006125" y="3378517"/>
            <a:ext cx="8859000" cy="1478100"/>
          </a:xfrm>
          <a:prstGeom prst="round1Rect">
            <a:avLst>
              <a:gd fmla="val 16667" name="adj"/>
            </a:avLst>
          </a:prstGeom>
          <a:solidFill>
            <a:srgbClr val="00AEC3"/>
          </a:solidFill>
          <a:ln cap="flat" cmpd="sng" w="19050">
            <a:solidFill>
              <a:srgbClr val="00AEC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4"/>
          <p:cNvSpPr txBox="1"/>
          <p:nvPr/>
        </p:nvSpPr>
        <p:spPr>
          <a:xfrm>
            <a:off x="869725" y="3378517"/>
            <a:ext cx="1136400" cy="1478100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rgbClr val="00AEC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s-AR" sz="2700">
                <a:solidFill>
                  <a:srgbClr val="00AEC3"/>
                </a:solidFill>
                <a:latin typeface="Encode Sans"/>
                <a:ea typeface="Encode Sans"/>
                <a:cs typeface="Encode Sans"/>
                <a:sym typeface="Encode Sans"/>
              </a:rPr>
              <a:t>OBJETIVO</a:t>
            </a:r>
            <a:endParaRPr b="1" sz="2700">
              <a:solidFill>
                <a:srgbClr val="00AEC3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85" name="Google Shape;85;p4"/>
          <p:cNvSpPr txBox="1"/>
          <p:nvPr/>
        </p:nvSpPr>
        <p:spPr>
          <a:xfrm>
            <a:off x="2224725" y="3378525"/>
            <a:ext cx="8640300" cy="147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2000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Abordaje integral, promoviendo la implementación de políticas públicas tendientes a prevenir, atenuar, revertir y tratar </a:t>
            </a:r>
            <a:r>
              <a:rPr b="1" lang="es-AR" sz="2000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situaciones de Juego Compulsivo Problemático en niños, niñas y adolescentes</a:t>
            </a:r>
            <a:r>
              <a:rPr lang="es-AR" sz="2000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, vinculadas fundamentalmente al juego de azar </a:t>
            </a:r>
            <a:r>
              <a:rPr i="1" lang="es-AR" sz="2000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online.</a:t>
            </a:r>
            <a:endParaRPr i="1" sz="2000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2d67e62b2a9_0_65"/>
          <p:cNvSpPr txBox="1"/>
          <p:nvPr>
            <p:ph idx="1" type="subTitle"/>
          </p:nvPr>
        </p:nvSpPr>
        <p:spPr>
          <a:xfrm>
            <a:off x="869796" y="503240"/>
            <a:ext cx="8326500" cy="484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38383"/>
              </a:buClr>
              <a:buSzPts val="1600"/>
              <a:buNone/>
            </a:pPr>
            <a:r>
              <a:rPr lang="es-AR" sz="1900"/>
              <a:t>Líneas de acción para el abordaje de consumos digitales </a:t>
            </a:r>
            <a:endParaRPr sz="1900"/>
          </a:p>
        </p:txBody>
      </p:sp>
      <p:cxnSp>
        <p:nvCxnSpPr>
          <p:cNvPr id="91" name="Google Shape;91;g2d67e62b2a9_0_65"/>
          <p:cNvCxnSpPr/>
          <p:nvPr/>
        </p:nvCxnSpPr>
        <p:spPr>
          <a:xfrm rot="10800000">
            <a:off x="3981917" y="3341819"/>
            <a:ext cx="0" cy="496500"/>
          </a:xfrm>
          <a:prstGeom prst="straightConnector1">
            <a:avLst/>
          </a:prstGeom>
          <a:noFill/>
          <a:ln cap="flat" cmpd="sng" w="9525">
            <a:solidFill>
              <a:srgbClr val="DF148B"/>
            </a:solidFill>
            <a:prstDash val="solid"/>
            <a:round/>
            <a:headEnd len="med" w="med" type="oval"/>
            <a:tailEnd len="med" w="med" type="none"/>
          </a:ln>
        </p:spPr>
      </p:cxnSp>
      <p:cxnSp>
        <p:nvCxnSpPr>
          <p:cNvPr id="92" name="Google Shape;92;g2d67e62b2a9_0_65"/>
          <p:cNvCxnSpPr/>
          <p:nvPr/>
        </p:nvCxnSpPr>
        <p:spPr>
          <a:xfrm rot="10800000">
            <a:off x="6554611" y="3341850"/>
            <a:ext cx="0" cy="496500"/>
          </a:xfrm>
          <a:prstGeom prst="straightConnector1">
            <a:avLst/>
          </a:prstGeom>
          <a:noFill/>
          <a:ln cap="flat" cmpd="sng" w="9525">
            <a:solidFill>
              <a:srgbClr val="674EA7"/>
            </a:solidFill>
            <a:prstDash val="solid"/>
            <a:round/>
            <a:headEnd len="med" w="med" type="oval"/>
            <a:tailEnd len="med" w="med" type="none"/>
          </a:ln>
        </p:spPr>
      </p:cxnSp>
      <p:cxnSp>
        <p:nvCxnSpPr>
          <p:cNvPr id="93" name="Google Shape;93;g2d67e62b2a9_0_65"/>
          <p:cNvCxnSpPr/>
          <p:nvPr/>
        </p:nvCxnSpPr>
        <p:spPr>
          <a:xfrm rot="10800000">
            <a:off x="9193025" y="3341850"/>
            <a:ext cx="0" cy="496500"/>
          </a:xfrm>
          <a:prstGeom prst="straightConnector1">
            <a:avLst/>
          </a:prstGeom>
          <a:noFill/>
          <a:ln cap="flat" cmpd="sng" w="9525">
            <a:solidFill>
              <a:srgbClr val="00BC91"/>
            </a:solidFill>
            <a:prstDash val="solid"/>
            <a:round/>
            <a:headEnd len="med" w="med" type="oval"/>
            <a:tailEnd len="med" w="med" type="none"/>
          </a:ln>
        </p:spPr>
      </p:cxnSp>
      <p:cxnSp>
        <p:nvCxnSpPr>
          <p:cNvPr id="94" name="Google Shape;94;g2d67e62b2a9_0_65"/>
          <p:cNvCxnSpPr>
            <a:stCxn id="95" idx="3"/>
            <a:endCxn id="96" idx="6"/>
          </p:cNvCxnSpPr>
          <p:nvPr/>
        </p:nvCxnSpPr>
        <p:spPr>
          <a:xfrm>
            <a:off x="2598525" y="2777850"/>
            <a:ext cx="7192800" cy="3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dot"/>
            <a:round/>
            <a:headEnd len="med" w="med" type="none"/>
            <a:tailEnd len="med" w="med" type="none"/>
          </a:ln>
        </p:spPr>
      </p:cxnSp>
      <p:sp>
        <p:nvSpPr>
          <p:cNvPr id="97" name="Google Shape;97;g2d67e62b2a9_0_65"/>
          <p:cNvSpPr/>
          <p:nvPr/>
        </p:nvSpPr>
        <p:spPr>
          <a:xfrm>
            <a:off x="3269489" y="2062508"/>
            <a:ext cx="1424400" cy="1430700"/>
          </a:xfrm>
          <a:prstGeom prst="ellipse">
            <a:avLst/>
          </a:prstGeom>
          <a:solidFill>
            <a:srgbClr val="FFFFFF"/>
          </a:solidFill>
          <a:ln cap="flat" cmpd="sng" w="76200">
            <a:solidFill>
              <a:srgbClr val="E81F7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g2d67e62b2a9_0_65"/>
          <p:cNvSpPr/>
          <p:nvPr/>
        </p:nvSpPr>
        <p:spPr>
          <a:xfrm>
            <a:off x="3384264" y="2177799"/>
            <a:ext cx="1196100" cy="1200900"/>
          </a:xfrm>
          <a:prstGeom prst="ellipse">
            <a:avLst/>
          </a:prstGeom>
          <a:solidFill>
            <a:srgbClr val="FFFFFF"/>
          </a:solidFill>
          <a:ln cap="flat" cmpd="sng" w="19050">
            <a:solidFill>
              <a:srgbClr val="E81F7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g2d67e62b2a9_0_65"/>
          <p:cNvSpPr/>
          <p:nvPr/>
        </p:nvSpPr>
        <p:spPr>
          <a:xfrm>
            <a:off x="8480582" y="2062508"/>
            <a:ext cx="1424400" cy="1430700"/>
          </a:xfrm>
          <a:prstGeom prst="ellipse">
            <a:avLst/>
          </a:prstGeom>
          <a:solidFill>
            <a:srgbClr val="FFFFFF"/>
          </a:solidFill>
          <a:ln cap="flat" cmpd="sng" w="76200">
            <a:solidFill>
              <a:srgbClr val="00BC9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g2d67e62b2a9_0_65"/>
          <p:cNvSpPr/>
          <p:nvPr/>
        </p:nvSpPr>
        <p:spPr>
          <a:xfrm>
            <a:off x="8595357" y="2177799"/>
            <a:ext cx="1196100" cy="1200900"/>
          </a:xfrm>
          <a:prstGeom prst="ellipse">
            <a:avLst/>
          </a:prstGeom>
          <a:solidFill>
            <a:srgbClr val="FFFFFF"/>
          </a:solidFill>
          <a:ln cap="flat" cmpd="sng" w="19050">
            <a:solidFill>
              <a:srgbClr val="00BC9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g2d67e62b2a9_0_65"/>
          <p:cNvSpPr/>
          <p:nvPr/>
        </p:nvSpPr>
        <p:spPr>
          <a:xfrm>
            <a:off x="5842168" y="2062508"/>
            <a:ext cx="1424400" cy="1430700"/>
          </a:xfrm>
          <a:prstGeom prst="ellipse">
            <a:avLst/>
          </a:prstGeom>
          <a:solidFill>
            <a:srgbClr val="FFFFFF"/>
          </a:solidFill>
          <a:ln cap="flat" cmpd="sng" w="76200">
            <a:solidFill>
              <a:srgbClr val="674E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g2d67e62b2a9_0_65"/>
          <p:cNvSpPr/>
          <p:nvPr/>
        </p:nvSpPr>
        <p:spPr>
          <a:xfrm>
            <a:off x="5956943" y="2177799"/>
            <a:ext cx="1196100" cy="1200900"/>
          </a:xfrm>
          <a:prstGeom prst="ellipse">
            <a:avLst/>
          </a:prstGeom>
          <a:solidFill>
            <a:srgbClr val="FFFFFF"/>
          </a:solidFill>
          <a:ln cap="flat" cmpd="sng" w="19050">
            <a:solidFill>
              <a:srgbClr val="7762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2" name="Google Shape;102;g2d67e62b2a9_0_65"/>
          <p:cNvGrpSpPr/>
          <p:nvPr/>
        </p:nvGrpSpPr>
        <p:grpSpPr>
          <a:xfrm>
            <a:off x="3649134" y="2482271"/>
            <a:ext cx="664987" cy="591653"/>
            <a:chOff x="854332" y="2447736"/>
            <a:chExt cx="376358" cy="330108"/>
          </a:xfrm>
        </p:grpSpPr>
        <p:sp>
          <p:nvSpPr>
            <p:cNvPr id="103" name="Google Shape;103;g2d67e62b2a9_0_65"/>
            <p:cNvSpPr/>
            <p:nvPr/>
          </p:nvSpPr>
          <p:spPr>
            <a:xfrm>
              <a:off x="854332" y="2483353"/>
              <a:ext cx="376358" cy="294491"/>
            </a:xfrm>
            <a:custGeom>
              <a:rect b="b" l="l" r="r" t="t"/>
              <a:pathLst>
                <a:path extrusionOk="0" h="9252" w="11824">
                  <a:moveTo>
                    <a:pt x="3311" y="334"/>
                  </a:moveTo>
                  <a:cubicBezTo>
                    <a:pt x="3632" y="334"/>
                    <a:pt x="3882" y="549"/>
                    <a:pt x="3882" y="810"/>
                  </a:cubicBezTo>
                  <a:lnTo>
                    <a:pt x="3882" y="846"/>
                  </a:lnTo>
                  <a:cubicBezTo>
                    <a:pt x="3703" y="775"/>
                    <a:pt x="3513" y="727"/>
                    <a:pt x="3311" y="727"/>
                  </a:cubicBezTo>
                  <a:cubicBezTo>
                    <a:pt x="3120" y="727"/>
                    <a:pt x="2930" y="775"/>
                    <a:pt x="2751" y="846"/>
                  </a:cubicBezTo>
                  <a:lnTo>
                    <a:pt x="2751" y="810"/>
                  </a:lnTo>
                  <a:cubicBezTo>
                    <a:pt x="2751" y="549"/>
                    <a:pt x="3001" y="334"/>
                    <a:pt x="3311" y="334"/>
                  </a:cubicBezTo>
                  <a:close/>
                  <a:moveTo>
                    <a:pt x="3311" y="1084"/>
                  </a:moveTo>
                  <a:cubicBezTo>
                    <a:pt x="3942" y="1084"/>
                    <a:pt x="4430" y="1584"/>
                    <a:pt x="4430" y="2203"/>
                  </a:cubicBezTo>
                  <a:cubicBezTo>
                    <a:pt x="4430" y="2323"/>
                    <a:pt x="4418" y="2442"/>
                    <a:pt x="4370" y="2561"/>
                  </a:cubicBezTo>
                  <a:cubicBezTo>
                    <a:pt x="3882" y="2049"/>
                    <a:pt x="3013" y="1858"/>
                    <a:pt x="2977" y="1858"/>
                  </a:cubicBezTo>
                  <a:cubicBezTo>
                    <a:pt x="2961" y="1855"/>
                    <a:pt x="2946" y="1854"/>
                    <a:pt x="2932" y="1854"/>
                  </a:cubicBezTo>
                  <a:cubicBezTo>
                    <a:pt x="2892" y="1854"/>
                    <a:pt x="2857" y="1865"/>
                    <a:pt x="2822" y="1882"/>
                  </a:cubicBezTo>
                  <a:cubicBezTo>
                    <a:pt x="2775" y="1918"/>
                    <a:pt x="2763" y="1965"/>
                    <a:pt x="2763" y="2025"/>
                  </a:cubicBezTo>
                  <a:cubicBezTo>
                    <a:pt x="2763" y="2037"/>
                    <a:pt x="2751" y="2156"/>
                    <a:pt x="2632" y="2275"/>
                  </a:cubicBezTo>
                  <a:cubicBezTo>
                    <a:pt x="2560" y="2346"/>
                    <a:pt x="2560" y="2454"/>
                    <a:pt x="2632" y="2513"/>
                  </a:cubicBezTo>
                  <a:cubicBezTo>
                    <a:pt x="2668" y="2549"/>
                    <a:pt x="2712" y="2567"/>
                    <a:pt x="2755" y="2567"/>
                  </a:cubicBezTo>
                  <a:cubicBezTo>
                    <a:pt x="2799" y="2567"/>
                    <a:pt x="2840" y="2549"/>
                    <a:pt x="2870" y="2513"/>
                  </a:cubicBezTo>
                  <a:cubicBezTo>
                    <a:pt x="2965" y="2406"/>
                    <a:pt x="3013" y="2323"/>
                    <a:pt x="3060" y="2227"/>
                  </a:cubicBezTo>
                  <a:cubicBezTo>
                    <a:pt x="3358" y="2323"/>
                    <a:pt x="3953" y="2525"/>
                    <a:pt x="4227" y="2918"/>
                  </a:cubicBezTo>
                  <a:cubicBezTo>
                    <a:pt x="4144" y="3358"/>
                    <a:pt x="3763" y="3692"/>
                    <a:pt x="3299" y="3692"/>
                  </a:cubicBezTo>
                  <a:cubicBezTo>
                    <a:pt x="2834" y="3692"/>
                    <a:pt x="2441" y="3335"/>
                    <a:pt x="2394" y="2858"/>
                  </a:cubicBezTo>
                  <a:cubicBezTo>
                    <a:pt x="2394" y="2823"/>
                    <a:pt x="2382" y="2811"/>
                    <a:pt x="2358" y="2775"/>
                  </a:cubicBezTo>
                  <a:cubicBezTo>
                    <a:pt x="2263" y="2596"/>
                    <a:pt x="2203" y="2406"/>
                    <a:pt x="2203" y="2203"/>
                  </a:cubicBezTo>
                  <a:cubicBezTo>
                    <a:pt x="2203" y="1572"/>
                    <a:pt x="2703" y="1084"/>
                    <a:pt x="3311" y="1084"/>
                  </a:cubicBezTo>
                  <a:close/>
                  <a:moveTo>
                    <a:pt x="3715" y="3989"/>
                  </a:moveTo>
                  <a:lnTo>
                    <a:pt x="3715" y="4168"/>
                  </a:lnTo>
                  <a:cubicBezTo>
                    <a:pt x="3703" y="4228"/>
                    <a:pt x="3715" y="4287"/>
                    <a:pt x="3751" y="4323"/>
                  </a:cubicBezTo>
                  <a:lnTo>
                    <a:pt x="3584" y="4478"/>
                  </a:lnTo>
                  <a:cubicBezTo>
                    <a:pt x="3507" y="4543"/>
                    <a:pt x="3415" y="4576"/>
                    <a:pt x="3322" y="4576"/>
                  </a:cubicBezTo>
                  <a:cubicBezTo>
                    <a:pt x="3230" y="4576"/>
                    <a:pt x="3138" y="4543"/>
                    <a:pt x="3060" y="4478"/>
                  </a:cubicBezTo>
                  <a:lnTo>
                    <a:pt x="2894" y="4323"/>
                  </a:lnTo>
                  <a:cubicBezTo>
                    <a:pt x="2930" y="4287"/>
                    <a:pt x="2941" y="4228"/>
                    <a:pt x="2941" y="4168"/>
                  </a:cubicBezTo>
                  <a:lnTo>
                    <a:pt x="2941" y="3989"/>
                  </a:lnTo>
                  <a:cubicBezTo>
                    <a:pt x="3060" y="4025"/>
                    <a:pt x="3191" y="4049"/>
                    <a:pt x="3334" y="4049"/>
                  </a:cubicBezTo>
                  <a:cubicBezTo>
                    <a:pt x="3465" y="4049"/>
                    <a:pt x="3596" y="4025"/>
                    <a:pt x="3715" y="3989"/>
                  </a:cubicBezTo>
                  <a:close/>
                  <a:moveTo>
                    <a:pt x="4049" y="4549"/>
                  </a:moveTo>
                  <a:lnTo>
                    <a:pt x="4620" y="4835"/>
                  </a:lnTo>
                  <a:cubicBezTo>
                    <a:pt x="4763" y="4894"/>
                    <a:pt x="4835" y="5025"/>
                    <a:pt x="4835" y="5180"/>
                  </a:cubicBezTo>
                  <a:lnTo>
                    <a:pt x="3346" y="5180"/>
                  </a:lnTo>
                  <a:cubicBezTo>
                    <a:pt x="3156" y="5180"/>
                    <a:pt x="2989" y="5335"/>
                    <a:pt x="2989" y="5537"/>
                  </a:cubicBezTo>
                  <a:lnTo>
                    <a:pt x="2989" y="6275"/>
                  </a:lnTo>
                  <a:lnTo>
                    <a:pt x="2596" y="6275"/>
                  </a:lnTo>
                  <a:lnTo>
                    <a:pt x="2596" y="5561"/>
                  </a:lnTo>
                  <a:cubicBezTo>
                    <a:pt x="2596" y="5466"/>
                    <a:pt x="2525" y="5382"/>
                    <a:pt x="2418" y="5382"/>
                  </a:cubicBezTo>
                  <a:cubicBezTo>
                    <a:pt x="2322" y="5382"/>
                    <a:pt x="2239" y="5454"/>
                    <a:pt x="2239" y="5561"/>
                  </a:cubicBezTo>
                  <a:lnTo>
                    <a:pt x="2239" y="6442"/>
                  </a:lnTo>
                  <a:cubicBezTo>
                    <a:pt x="2239" y="6525"/>
                    <a:pt x="2322" y="6621"/>
                    <a:pt x="2418" y="6621"/>
                  </a:cubicBezTo>
                  <a:lnTo>
                    <a:pt x="2989" y="6621"/>
                  </a:lnTo>
                  <a:lnTo>
                    <a:pt x="2989" y="7002"/>
                  </a:lnTo>
                  <a:lnTo>
                    <a:pt x="2989" y="7026"/>
                  </a:lnTo>
                  <a:lnTo>
                    <a:pt x="2227" y="7026"/>
                  </a:lnTo>
                  <a:cubicBezTo>
                    <a:pt x="2025" y="7026"/>
                    <a:pt x="1846" y="6847"/>
                    <a:pt x="1846" y="6633"/>
                  </a:cubicBezTo>
                  <a:lnTo>
                    <a:pt x="1846" y="5180"/>
                  </a:lnTo>
                  <a:lnTo>
                    <a:pt x="1822" y="5180"/>
                  </a:lnTo>
                  <a:cubicBezTo>
                    <a:pt x="1822" y="5025"/>
                    <a:pt x="1906" y="4894"/>
                    <a:pt x="2037" y="4835"/>
                  </a:cubicBezTo>
                  <a:lnTo>
                    <a:pt x="2620" y="4549"/>
                  </a:lnTo>
                  <a:lnTo>
                    <a:pt x="2822" y="4740"/>
                  </a:lnTo>
                  <a:cubicBezTo>
                    <a:pt x="2953" y="4882"/>
                    <a:pt x="3156" y="4942"/>
                    <a:pt x="3334" y="4942"/>
                  </a:cubicBezTo>
                  <a:cubicBezTo>
                    <a:pt x="3513" y="4942"/>
                    <a:pt x="3692" y="4882"/>
                    <a:pt x="3834" y="4740"/>
                  </a:cubicBezTo>
                  <a:lnTo>
                    <a:pt x="4049" y="4549"/>
                  </a:lnTo>
                  <a:close/>
                  <a:moveTo>
                    <a:pt x="5537" y="5513"/>
                  </a:moveTo>
                  <a:lnTo>
                    <a:pt x="5549" y="7002"/>
                  </a:lnTo>
                  <a:cubicBezTo>
                    <a:pt x="5549" y="7002"/>
                    <a:pt x="5549" y="7026"/>
                    <a:pt x="5537" y="7026"/>
                  </a:cubicBezTo>
                  <a:lnTo>
                    <a:pt x="3311" y="7026"/>
                  </a:lnTo>
                  <a:cubicBezTo>
                    <a:pt x="3311" y="7026"/>
                    <a:pt x="3299" y="7026"/>
                    <a:pt x="3299" y="7002"/>
                  </a:cubicBezTo>
                  <a:lnTo>
                    <a:pt x="3299" y="5537"/>
                  </a:lnTo>
                  <a:cubicBezTo>
                    <a:pt x="3299" y="5537"/>
                    <a:pt x="3299" y="5513"/>
                    <a:pt x="3311" y="5513"/>
                  </a:cubicBezTo>
                  <a:close/>
                  <a:moveTo>
                    <a:pt x="11097" y="7359"/>
                  </a:moveTo>
                  <a:lnTo>
                    <a:pt x="11097" y="7752"/>
                  </a:lnTo>
                  <a:lnTo>
                    <a:pt x="727" y="7752"/>
                  </a:lnTo>
                  <a:lnTo>
                    <a:pt x="727" y="7359"/>
                  </a:lnTo>
                  <a:close/>
                  <a:moveTo>
                    <a:pt x="3311" y="1"/>
                  </a:moveTo>
                  <a:cubicBezTo>
                    <a:pt x="2810" y="1"/>
                    <a:pt x="2406" y="370"/>
                    <a:pt x="2406" y="810"/>
                  </a:cubicBezTo>
                  <a:cubicBezTo>
                    <a:pt x="2406" y="894"/>
                    <a:pt x="2418" y="965"/>
                    <a:pt x="2441" y="1025"/>
                  </a:cubicBezTo>
                  <a:cubicBezTo>
                    <a:pt x="2084" y="1287"/>
                    <a:pt x="1858" y="1727"/>
                    <a:pt x="1858" y="2203"/>
                  </a:cubicBezTo>
                  <a:cubicBezTo>
                    <a:pt x="1858" y="2454"/>
                    <a:pt x="1929" y="2704"/>
                    <a:pt x="2048" y="2930"/>
                  </a:cubicBezTo>
                  <a:cubicBezTo>
                    <a:pt x="2096" y="3299"/>
                    <a:pt x="2298" y="3608"/>
                    <a:pt x="2584" y="3811"/>
                  </a:cubicBezTo>
                  <a:lnTo>
                    <a:pt x="2584" y="4168"/>
                  </a:lnTo>
                  <a:lnTo>
                    <a:pt x="2584" y="4180"/>
                  </a:lnTo>
                  <a:lnTo>
                    <a:pt x="1882" y="4537"/>
                  </a:lnTo>
                  <a:cubicBezTo>
                    <a:pt x="1632" y="4656"/>
                    <a:pt x="1489" y="4906"/>
                    <a:pt x="1489" y="5192"/>
                  </a:cubicBezTo>
                  <a:lnTo>
                    <a:pt x="1489" y="6645"/>
                  </a:lnTo>
                  <a:cubicBezTo>
                    <a:pt x="1489" y="6787"/>
                    <a:pt x="1525" y="6918"/>
                    <a:pt x="1584" y="7037"/>
                  </a:cubicBezTo>
                  <a:lnTo>
                    <a:pt x="179" y="7037"/>
                  </a:lnTo>
                  <a:cubicBezTo>
                    <a:pt x="84" y="7037"/>
                    <a:pt x="1" y="7109"/>
                    <a:pt x="1" y="7216"/>
                  </a:cubicBezTo>
                  <a:cubicBezTo>
                    <a:pt x="1" y="7323"/>
                    <a:pt x="72" y="7395"/>
                    <a:pt x="179" y="7395"/>
                  </a:cubicBezTo>
                  <a:lnTo>
                    <a:pt x="370" y="7395"/>
                  </a:lnTo>
                  <a:lnTo>
                    <a:pt x="370" y="9073"/>
                  </a:lnTo>
                  <a:cubicBezTo>
                    <a:pt x="370" y="9169"/>
                    <a:pt x="441" y="9252"/>
                    <a:pt x="548" y="9252"/>
                  </a:cubicBezTo>
                  <a:cubicBezTo>
                    <a:pt x="655" y="9252"/>
                    <a:pt x="727" y="9181"/>
                    <a:pt x="727" y="9073"/>
                  </a:cubicBezTo>
                  <a:lnTo>
                    <a:pt x="727" y="8133"/>
                  </a:lnTo>
                  <a:lnTo>
                    <a:pt x="11097" y="8133"/>
                  </a:lnTo>
                  <a:lnTo>
                    <a:pt x="11097" y="9073"/>
                  </a:lnTo>
                  <a:cubicBezTo>
                    <a:pt x="11097" y="9169"/>
                    <a:pt x="11169" y="9252"/>
                    <a:pt x="11276" y="9252"/>
                  </a:cubicBezTo>
                  <a:cubicBezTo>
                    <a:pt x="11383" y="9252"/>
                    <a:pt x="11454" y="9181"/>
                    <a:pt x="11454" y="9073"/>
                  </a:cubicBezTo>
                  <a:lnTo>
                    <a:pt x="11454" y="7395"/>
                  </a:lnTo>
                  <a:lnTo>
                    <a:pt x="11645" y="7395"/>
                  </a:lnTo>
                  <a:cubicBezTo>
                    <a:pt x="11740" y="7395"/>
                    <a:pt x="11823" y="7323"/>
                    <a:pt x="11823" y="7216"/>
                  </a:cubicBezTo>
                  <a:cubicBezTo>
                    <a:pt x="11812" y="7097"/>
                    <a:pt x="11740" y="7026"/>
                    <a:pt x="11633" y="7026"/>
                  </a:cubicBezTo>
                  <a:lnTo>
                    <a:pt x="5894" y="7026"/>
                  </a:lnTo>
                  <a:lnTo>
                    <a:pt x="5894" y="7002"/>
                  </a:lnTo>
                  <a:lnTo>
                    <a:pt x="5894" y="5537"/>
                  </a:lnTo>
                  <a:cubicBezTo>
                    <a:pt x="5894" y="5335"/>
                    <a:pt x="5727" y="5180"/>
                    <a:pt x="5537" y="5180"/>
                  </a:cubicBezTo>
                  <a:lnTo>
                    <a:pt x="5144" y="5180"/>
                  </a:lnTo>
                  <a:cubicBezTo>
                    <a:pt x="5144" y="4894"/>
                    <a:pt x="5001" y="4656"/>
                    <a:pt x="4739" y="4537"/>
                  </a:cubicBezTo>
                  <a:lnTo>
                    <a:pt x="4049" y="4180"/>
                  </a:lnTo>
                  <a:lnTo>
                    <a:pt x="4049" y="4168"/>
                  </a:lnTo>
                  <a:lnTo>
                    <a:pt x="4049" y="3811"/>
                  </a:lnTo>
                  <a:cubicBezTo>
                    <a:pt x="4323" y="3608"/>
                    <a:pt x="4537" y="3299"/>
                    <a:pt x="4584" y="2930"/>
                  </a:cubicBezTo>
                  <a:cubicBezTo>
                    <a:pt x="4715" y="2704"/>
                    <a:pt x="4775" y="2454"/>
                    <a:pt x="4775" y="2203"/>
                  </a:cubicBezTo>
                  <a:cubicBezTo>
                    <a:pt x="4775" y="1727"/>
                    <a:pt x="4549" y="1287"/>
                    <a:pt x="4192" y="1025"/>
                  </a:cubicBezTo>
                  <a:cubicBezTo>
                    <a:pt x="4203" y="953"/>
                    <a:pt x="4227" y="894"/>
                    <a:pt x="4227" y="810"/>
                  </a:cubicBezTo>
                  <a:cubicBezTo>
                    <a:pt x="4227" y="370"/>
                    <a:pt x="3811" y="1"/>
                    <a:pt x="3311" y="1"/>
                  </a:cubicBezTo>
                  <a:close/>
                </a:path>
              </a:pathLst>
            </a:custGeom>
            <a:solidFill>
              <a:srgbClr val="E81F76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g2d67e62b2a9_0_65"/>
            <p:cNvSpPr/>
            <p:nvPr/>
          </p:nvSpPr>
          <p:spPr>
            <a:xfrm>
              <a:off x="983561" y="2677389"/>
              <a:ext cx="23140" cy="11395"/>
            </a:xfrm>
            <a:custGeom>
              <a:rect b="b" l="l" r="r" t="t"/>
              <a:pathLst>
                <a:path extrusionOk="0" h="358" w="727">
                  <a:moveTo>
                    <a:pt x="179" y="1"/>
                  </a:moveTo>
                  <a:cubicBezTo>
                    <a:pt x="84" y="1"/>
                    <a:pt x="1" y="72"/>
                    <a:pt x="1" y="179"/>
                  </a:cubicBezTo>
                  <a:cubicBezTo>
                    <a:pt x="1" y="275"/>
                    <a:pt x="72" y="358"/>
                    <a:pt x="179" y="358"/>
                  </a:cubicBezTo>
                  <a:lnTo>
                    <a:pt x="548" y="358"/>
                  </a:lnTo>
                  <a:cubicBezTo>
                    <a:pt x="644" y="358"/>
                    <a:pt x="727" y="287"/>
                    <a:pt x="727" y="179"/>
                  </a:cubicBezTo>
                  <a:cubicBezTo>
                    <a:pt x="727" y="72"/>
                    <a:pt x="655" y="1"/>
                    <a:pt x="548" y="1"/>
                  </a:cubicBezTo>
                  <a:close/>
                </a:path>
              </a:pathLst>
            </a:custGeom>
            <a:solidFill>
              <a:srgbClr val="E81F76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g2d67e62b2a9_0_65"/>
            <p:cNvSpPr/>
            <p:nvPr/>
          </p:nvSpPr>
          <p:spPr>
            <a:xfrm>
              <a:off x="1030925" y="2447736"/>
              <a:ext cx="187638" cy="183086"/>
            </a:xfrm>
            <a:custGeom>
              <a:rect b="b" l="l" r="r" t="t"/>
              <a:pathLst>
                <a:path extrusionOk="0" h="5752" w="5895">
                  <a:moveTo>
                    <a:pt x="5168" y="358"/>
                  </a:moveTo>
                  <a:cubicBezTo>
                    <a:pt x="5371" y="358"/>
                    <a:pt x="5549" y="536"/>
                    <a:pt x="5549" y="739"/>
                  </a:cubicBezTo>
                  <a:lnTo>
                    <a:pt x="5549" y="3692"/>
                  </a:lnTo>
                  <a:cubicBezTo>
                    <a:pt x="5549" y="3894"/>
                    <a:pt x="5371" y="4073"/>
                    <a:pt x="5168" y="4073"/>
                  </a:cubicBezTo>
                  <a:lnTo>
                    <a:pt x="2942" y="4073"/>
                  </a:lnTo>
                  <a:cubicBezTo>
                    <a:pt x="2918" y="4073"/>
                    <a:pt x="2870" y="4096"/>
                    <a:pt x="2846" y="4108"/>
                  </a:cubicBezTo>
                  <a:lnTo>
                    <a:pt x="1192" y="5311"/>
                  </a:lnTo>
                  <a:lnTo>
                    <a:pt x="1192" y="5311"/>
                  </a:lnTo>
                  <a:lnTo>
                    <a:pt x="1442" y="4299"/>
                  </a:lnTo>
                  <a:cubicBezTo>
                    <a:pt x="1453" y="4251"/>
                    <a:pt x="1442" y="4192"/>
                    <a:pt x="1418" y="4156"/>
                  </a:cubicBezTo>
                  <a:cubicBezTo>
                    <a:pt x="1382" y="4108"/>
                    <a:pt x="1322" y="4096"/>
                    <a:pt x="1275" y="4096"/>
                  </a:cubicBezTo>
                  <a:lnTo>
                    <a:pt x="727" y="4096"/>
                  </a:lnTo>
                  <a:cubicBezTo>
                    <a:pt x="525" y="4096"/>
                    <a:pt x="346" y="3918"/>
                    <a:pt x="346" y="3703"/>
                  </a:cubicBezTo>
                  <a:lnTo>
                    <a:pt x="346" y="739"/>
                  </a:lnTo>
                  <a:cubicBezTo>
                    <a:pt x="346" y="536"/>
                    <a:pt x="525" y="358"/>
                    <a:pt x="727" y="358"/>
                  </a:cubicBezTo>
                  <a:close/>
                  <a:moveTo>
                    <a:pt x="727" y="1"/>
                  </a:moveTo>
                  <a:cubicBezTo>
                    <a:pt x="322" y="1"/>
                    <a:pt x="1" y="322"/>
                    <a:pt x="1" y="727"/>
                  </a:cubicBezTo>
                  <a:lnTo>
                    <a:pt x="1" y="3692"/>
                  </a:lnTo>
                  <a:cubicBezTo>
                    <a:pt x="1" y="4084"/>
                    <a:pt x="322" y="4418"/>
                    <a:pt x="727" y="4418"/>
                  </a:cubicBezTo>
                  <a:lnTo>
                    <a:pt x="1049" y="4418"/>
                  </a:lnTo>
                  <a:lnTo>
                    <a:pt x="799" y="5430"/>
                  </a:lnTo>
                  <a:cubicBezTo>
                    <a:pt x="775" y="5537"/>
                    <a:pt x="822" y="5656"/>
                    <a:pt x="906" y="5716"/>
                  </a:cubicBezTo>
                  <a:cubicBezTo>
                    <a:pt x="953" y="5739"/>
                    <a:pt x="1013" y="5751"/>
                    <a:pt x="1049" y="5751"/>
                  </a:cubicBezTo>
                  <a:cubicBezTo>
                    <a:pt x="1120" y="5751"/>
                    <a:pt x="1156" y="5739"/>
                    <a:pt x="1203" y="5716"/>
                  </a:cubicBezTo>
                  <a:lnTo>
                    <a:pt x="2989" y="4418"/>
                  </a:lnTo>
                  <a:lnTo>
                    <a:pt x="5168" y="4418"/>
                  </a:lnTo>
                  <a:cubicBezTo>
                    <a:pt x="5561" y="4418"/>
                    <a:pt x="5894" y="4084"/>
                    <a:pt x="5894" y="3692"/>
                  </a:cubicBezTo>
                  <a:lnTo>
                    <a:pt x="5894" y="727"/>
                  </a:lnTo>
                  <a:cubicBezTo>
                    <a:pt x="5894" y="322"/>
                    <a:pt x="5561" y="1"/>
                    <a:pt x="5168" y="1"/>
                  </a:cubicBezTo>
                  <a:close/>
                </a:path>
              </a:pathLst>
            </a:custGeom>
            <a:solidFill>
              <a:srgbClr val="E81F76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g2d67e62b2a9_0_65"/>
            <p:cNvSpPr/>
            <p:nvPr/>
          </p:nvSpPr>
          <p:spPr>
            <a:xfrm>
              <a:off x="1066574" y="2483353"/>
              <a:ext cx="28806" cy="11045"/>
            </a:xfrm>
            <a:custGeom>
              <a:rect b="b" l="l" r="r" t="t"/>
              <a:pathLst>
                <a:path extrusionOk="0" h="347" w="905">
                  <a:moveTo>
                    <a:pt x="179" y="1"/>
                  </a:moveTo>
                  <a:cubicBezTo>
                    <a:pt x="83" y="1"/>
                    <a:pt x="0" y="72"/>
                    <a:pt x="0" y="179"/>
                  </a:cubicBezTo>
                  <a:cubicBezTo>
                    <a:pt x="0" y="263"/>
                    <a:pt x="72" y="346"/>
                    <a:pt x="179" y="346"/>
                  </a:cubicBezTo>
                  <a:lnTo>
                    <a:pt x="726" y="346"/>
                  </a:lnTo>
                  <a:cubicBezTo>
                    <a:pt x="810" y="346"/>
                    <a:pt x="905" y="275"/>
                    <a:pt x="905" y="179"/>
                  </a:cubicBezTo>
                  <a:cubicBezTo>
                    <a:pt x="893" y="72"/>
                    <a:pt x="810" y="1"/>
                    <a:pt x="726" y="1"/>
                  </a:cubicBezTo>
                  <a:close/>
                </a:path>
              </a:pathLst>
            </a:custGeom>
            <a:solidFill>
              <a:srgbClr val="E81F76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g2d67e62b2a9_0_65"/>
            <p:cNvSpPr/>
            <p:nvPr/>
          </p:nvSpPr>
          <p:spPr>
            <a:xfrm>
              <a:off x="1107126" y="2483353"/>
              <a:ext cx="76201" cy="11045"/>
            </a:xfrm>
            <a:custGeom>
              <a:rect b="b" l="l" r="r" t="t"/>
              <a:pathLst>
                <a:path extrusionOk="0" h="347" w="2394">
                  <a:moveTo>
                    <a:pt x="179" y="1"/>
                  </a:moveTo>
                  <a:cubicBezTo>
                    <a:pt x="95" y="1"/>
                    <a:pt x="0" y="72"/>
                    <a:pt x="0" y="179"/>
                  </a:cubicBezTo>
                  <a:cubicBezTo>
                    <a:pt x="0" y="263"/>
                    <a:pt x="71" y="346"/>
                    <a:pt x="179" y="346"/>
                  </a:cubicBezTo>
                  <a:lnTo>
                    <a:pt x="2215" y="346"/>
                  </a:lnTo>
                  <a:cubicBezTo>
                    <a:pt x="2310" y="346"/>
                    <a:pt x="2393" y="275"/>
                    <a:pt x="2393" y="179"/>
                  </a:cubicBezTo>
                  <a:cubicBezTo>
                    <a:pt x="2393" y="72"/>
                    <a:pt x="2310" y="1"/>
                    <a:pt x="2215" y="1"/>
                  </a:cubicBezTo>
                  <a:close/>
                </a:path>
              </a:pathLst>
            </a:custGeom>
            <a:solidFill>
              <a:srgbClr val="E81F76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g2d67e62b2a9_0_65"/>
            <p:cNvSpPr/>
            <p:nvPr/>
          </p:nvSpPr>
          <p:spPr>
            <a:xfrm>
              <a:off x="1065810" y="2512542"/>
              <a:ext cx="117516" cy="11395"/>
            </a:xfrm>
            <a:custGeom>
              <a:rect b="b" l="l" r="r" t="t"/>
              <a:pathLst>
                <a:path extrusionOk="0" h="358" w="3692">
                  <a:moveTo>
                    <a:pt x="179" y="1"/>
                  </a:moveTo>
                  <a:cubicBezTo>
                    <a:pt x="96" y="1"/>
                    <a:pt x="0" y="72"/>
                    <a:pt x="0" y="179"/>
                  </a:cubicBezTo>
                  <a:cubicBezTo>
                    <a:pt x="0" y="274"/>
                    <a:pt x="84" y="358"/>
                    <a:pt x="179" y="358"/>
                  </a:cubicBezTo>
                  <a:lnTo>
                    <a:pt x="3513" y="358"/>
                  </a:lnTo>
                  <a:cubicBezTo>
                    <a:pt x="3608" y="358"/>
                    <a:pt x="3691" y="286"/>
                    <a:pt x="3691" y="179"/>
                  </a:cubicBezTo>
                  <a:cubicBezTo>
                    <a:pt x="3691" y="72"/>
                    <a:pt x="3608" y="1"/>
                    <a:pt x="3513" y="1"/>
                  </a:cubicBezTo>
                  <a:close/>
                </a:path>
              </a:pathLst>
            </a:custGeom>
            <a:solidFill>
              <a:srgbClr val="E81F76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g2d67e62b2a9_0_65"/>
            <p:cNvSpPr/>
            <p:nvPr/>
          </p:nvSpPr>
          <p:spPr>
            <a:xfrm>
              <a:off x="1065810" y="2542112"/>
              <a:ext cx="76583" cy="11395"/>
            </a:xfrm>
            <a:custGeom>
              <a:rect b="b" l="l" r="r" t="t"/>
              <a:pathLst>
                <a:path extrusionOk="0" h="358" w="2406">
                  <a:moveTo>
                    <a:pt x="179" y="0"/>
                  </a:moveTo>
                  <a:cubicBezTo>
                    <a:pt x="96" y="0"/>
                    <a:pt x="0" y="72"/>
                    <a:pt x="0" y="179"/>
                  </a:cubicBezTo>
                  <a:cubicBezTo>
                    <a:pt x="0" y="262"/>
                    <a:pt x="84" y="357"/>
                    <a:pt x="179" y="357"/>
                  </a:cubicBezTo>
                  <a:lnTo>
                    <a:pt x="2227" y="357"/>
                  </a:lnTo>
                  <a:cubicBezTo>
                    <a:pt x="2310" y="357"/>
                    <a:pt x="2405" y="274"/>
                    <a:pt x="2405" y="179"/>
                  </a:cubicBezTo>
                  <a:cubicBezTo>
                    <a:pt x="2405" y="72"/>
                    <a:pt x="2310" y="0"/>
                    <a:pt x="2227" y="0"/>
                  </a:cubicBezTo>
                  <a:close/>
                </a:path>
              </a:pathLst>
            </a:custGeom>
            <a:solidFill>
              <a:srgbClr val="E81F76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g2d67e62b2a9_0_65"/>
            <p:cNvSpPr/>
            <p:nvPr/>
          </p:nvSpPr>
          <p:spPr>
            <a:xfrm>
              <a:off x="1154489" y="2542112"/>
              <a:ext cx="28838" cy="11395"/>
            </a:xfrm>
            <a:custGeom>
              <a:rect b="b" l="l" r="r" t="t"/>
              <a:pathLst>
                <a:path extrusionOk="0" h="358" w="906">
                  <a:moveTo>
                    <a:pt x="179" y="0"/>
                  </a:moveTo>
                  <a:cubicBezTo>
                    <a:pt x="96" y="0"/>
                    <a:pt x="0" y="72"/>
                    <a:pt x="0" y="179"/>
                  </a:cubicBezTo>
                  <a:cubicBezTo>
                    <a:pt x="0" y="262"/>
                    <a:pt x="72" y="357"/>
                    <a:pt x="179" y="357"/>
                  </a:cubicBezTo>
                  <a:lnTo>
                    <a:pt x="727" y="357"/>
                  </a:lnTo>
                  <a:cubicBezTo>
                    <a:pt x="822" y="357"/>
                    <a:pt x="905" y="274"/>
                    <a:pt x="905" y="179"/>
                  </a:cubicBezTo>
                  <a:cubicBezTo>
                    <a:pt x="905" y="72"/>
                    <a:pt x="822" y="0"/>
                    <a:pt x="727" y="0"/>
                  </a:cubicBezTo>
                  <a:close/>
                </a:path>
              </a:pathLst>
            </a:custGeom>
            <a:solidFill>
              <a:srgbClr val="E81F76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1" name="Google Shape;111;g2d67e62b2a9_0_65"/>
          <p:cNvGrpSpPr/>
          <p:nvPr/>
        </p:nvGrpSpPr>
        <p:grpSpPr>
          <a:xfrm>
            <a:off x="8877416" y="2462740"/>
            <a:ext cx="630719" cy="630711"/>
            <a:chOff x="7429366" y="3223183"/>
            <a:chExt cx="334634" cy="333904"/>
          </a:xfrm>
        </p:grpSpPr>
        <p:sp>
          <p:nvSpPr>
            <p:cNvPr id="112" name="Google Shape;112;g2d67e62b2a9_0_65"/>
            <p:cNvSpPr/>
            <p:nvPr/>
          </p:nvSpPr>
          <p:spPr>
            <a:xfrm>
              <a:off x="7429366" y="3223183"/>
              <a:ext cx="334634" cy="333904"/>
            </a:xfrm>
            <a:custGeom>
              <a:rect b="b" l="l" r="r" t="t"/>
              <a:pathLst>
                <a:path extrusionOk="0" h="10515" w="10538">
                  <a:moveTo>
                    <a:pt x="6978" y="322"/>
                  </a:moveTo>
                  <a:cubicBezTo>
                    <a:pt x="7930" y="322"/>
                    <a:pt x="8716" y="1096"/>
                    <a:pt x="8716" y="2061"/>
                  </a:cubicBezTo>
                  <a:cubicBezTo>
                    <a:pt x="8716" y="2334"/>
                    <a:pt x="8633" y="2644"/>
                    <a:pt x="8478" y="2942"/>
                  </a:cubicBezTo>
                  <a:cubicBezTo>
                    <a:pt x="8478" y="2954"/>
                    <a:pt x="8466" y="2977"/>
                    <a:pt x="8466" y="2977"/>
                  </a:cubicBezTo>
                  <a:cubicBezTo>
                    <a:pt x="8061" y="3823"/>
                    <a:pt x="7276" y="4704"/>
                    <a:pt x="6978" y="5025"/>
                  </a:cubicBezTo>
                  <a:cubicBezTo>
                    <a:pt x="6680" y="4716"/>
                    <a:pt x="5894" y="3835"/>
                    <a:pt x="5490" y="2989"/>
                  </a:cubicBezTo>
                  <a:cubicBezTo>
                    <a:pt x="5490" y="2977"/>
                    <a:pt x="5478" y="2954"/>
                    <a:pt x="5478" y="2942"/>
                  </a:cubicBezTo>
                  <a:cubicBezTo>
                    <a:pt x="5323" y="2632"/>
                    <a:pt x="5240" y="2334"/>
                    <a:pt x="5240" y="2061"/>
                  </a:cubicBezTo>
                  <a:cubicBezTo>
                    <a:pt x="5240" y="1096"/>
                    <a:pt x="6025" y="322"/>
                    <a:pt x="6978" y="322"/>
                  </a:cubicBezTo>
                  <a:close/>
                  <a:moveTo>
                    <a:pt x="5252" y="3227"/>
                  </a:moveTo>
                  <a:cubicBezTo>
                    <a:pt x="5728" y="4192"/>
                    <a:pt x="6597" y="5121"/>
                    <a:pt x="6811" y="5335"/>
                  </a:cubicBezTo>
                  <a:lnTo>
                    <a:pt x="6811" y="5811"/>
                  </a:lnTo>
                  <a:lnTo>
                    <a:pt x="3751" y="6728"/>
                  </a:lnTo>
                  <a:lnTo>
                    <a:pt x="3751" y="3668"/>
                  </a:lnTo>
                  <a:lnTo>
                    <a:pt x="5252" y="3227"/>
                  </a:lnTo>
                  <a:close/>
                  <a:moveTo>
                    <a:pt x="8704" y="3239"/>
                  </a:moveTo>
                  <a:lnTo>
                    <a:pt x="10205" y="3668"/>
                  </a:lnTo>
                  <a:lnTo>
                    <a:pt x="10205" y="6728"/>
                  </a:lnTo>
                  <a:lnTo>
                    <a:pt x="7145" y="5811"/>
                  </a:lnTo>
                  <a:lnTo>
                    <a:pt x="7145" y="5335"/>
                  </a:lnTo>
                  <a:cubicBezTo>
                    <a:pt x="7371" y="5121"/>
                    <a:pt x="8228" y="4192"/>
                    <a:pt x="8704" y="3239"/>
                  </a:cubicBezTo>
                  <a:close/>
                  <a:moveTo>
                    <a:pt x="358" y="2763"/>
                  </a:moveTo>
                  <a:lnTo>
                    <a:pt x="3418" y="3668"/>
                  </a:lnTo>
                  <a:lnTo>
                    <a:pt x="3418" y="6728"/>
                  </a:lnTo>
                  <a:lnTo>
                    <a:pt x="2263" y="6383"/>
                  </a:lnTo>
                  <a:cubicBezTo>
                    <a:pt x="2244" y="6375"/>
                    <a:pt x="2225" y="6372"/>
                    <a:pt x="2208" y="6372"/>
                  </a:cubicBezTo>
                  <a:cubicBezTo>
                    <a:pt x="2136" y="6372"/>
                    <a:pt x="2077" y="6425"/>
                    <a:pt x="2049" y="6502"/>
                  </a:cubicBezTo>
                  <a:cubicBezTo>
                    <a:pt x="2025" y="6585"/>
                    <a:pt x="2084" y="6680"/>
                    <a:pt x="2168" y="6704"/>
                  </a:cubicBezTo>
                  <a:lnTo>
                    <a:pt x="3418" y="7085"/>
                  </a:lnTo>
                  <a:lnTo>
                    <a:pt x="3418" y="10121"/>
                  </a:lnTo>
                  <a:lnTo>
                    <a:pt x="358" y="9204"/>
                  </a:lnTo>
                  <a:lnTo>
                    <a:pt x="358" y="6168"/>
                  </a:lnTo>
                  <a:lnTo>
                    <a:pt x="1513" y="6514"/>
                  </a:lnTo>
                  <a:lnTo>
                    <a:pt x="1561" y="6514"/>
                  </a:lnTo>
                  <a:cubicBezTo>
                    <a:pt x="1632" y="6514"/>
                    <a:pt x="1692" y="6466"/>
                    <a:pt x="1727" y="6394"/>
                  </a:cubicBezTo>
                  <a:cubicBezTo>
                    <a:pt x="1751" y="6311"/>
                    <a:pt x="1692" y="6216"/>
                    <a:pt x="1608" y="6192"/>
                  </a:cubicBezTo>
                  <a:lnTo>
                    <a:pt x="358" y="5811"/>
                  </a:lnTo>
                  <a:lnTo>
                    <a:pt x="358" y="2763"/>
                  </a:lnTo>
                  <a:close/>
                  <a:moveTo>
                    <a:pt x="7145" y="6156"/>
                  </a:moveTo>
                  <a:lnTo>
                    <a:pt x="10205" y="7061"/>
                  </a:lnTo>
                  <a:lnTo>
                    <a:pt x="10205" y="10121"/>
                  </a:lnTo>
                  <a:lnTo>
                    <a:pt x="7145" y="9204"/>
                  </a:lnTo>
                  <a:lnTo>
                    <a:pt x="7145" y="7990"/>
                  </a:lnTo>
                  <a:cubicBezTo>
                    <a:pt x="7145" y="7895"/>
                    <a:pt x="7073" y="7823"/>
                    <a:pt x="6978" y="7823"/>
                  </a:cubicBezTo>
                  <a:cubicBezTo>
                    <a:pt x="6895" y="7823"/>
                    <a:pt x="6811" y="7895"/>
                    <a:pt x="6811" y="7990"/>
                  </a:cubicBezTo>
                  <a:lnTo>
                    <a:pt x="6811" y="9204"/>
                  </a:lnTo>
                  <a:lnTo>
                    <a:pt x="3751" y="10121"/>
                  </a:lnTo>
                  <a:lnTo>
                    <a:pt x="3751" y="7061"/>
                  </a:lnTo>
                  <a:lnTo>
                    <a:pt x="6811" y="6156"/>
                  </a:lnTo>
                  <a:lnTo>
                    <a:pt x="6811" y="7311"/>
                  </a:lnTo>
                  <a:cubicBezTo>
                    <a:pt x="6811" y="7407"/>
                    <a:pt x="6895" y="7478"/>
                    <a:pt x="6978" y="7478"/>
                  </a:cubicBezTo>
                  <a:cubicBezTo>
                    <a:pt x="7073" y="7478"/>
                    <a:pt x="7145" y="7407"/>
                    <a:pt x="7145" y="7311"/>
                  </a:cubicBezTo>
                  <a:lnTo>
                    <a:pt x="7145" y="6156"/>
                  </a:lnTo>
                  <a:close/>
                  <a:moveTo>
                    <a:pt x="6966" y="1"/>
                  </a:moveTo>
                  <a:cubicBezTo>
                    <a:pt x="5823" y="1"/>
                    <a:pt x="4894" y="918"/>
                    <a:pt x="4894" y="2061"/>
                  </a:cubicBezTo>
                  <a:cubicBezTo>
                    <a:pt x="4894" y="2334"/>
                    <a:pt x="4966" y="2632"/>
                    <a:pt x="5085" y="2930"/>
                  </a:cubicBezTo>
                  <a:lnTo>
                    <a:pt x="3573" y="3370"/>
                  </a:lnTo>
                  <a:lnTo>
                    <a:pt x="215" y="2382"/>
                  </a:lnTo>
                  <a:cubicBezTo>
                    <a:pt x="205" y="2375"/>
                    <a:pt x="192" y="2372"/>
                    <a:pt x="179" y="2372"/>
                  </a:cubicBezTo>
                  <a:cubicBezTo>
                    <a:pt x="146" y="2372"/>
                    <a:pt x="106" y="2389"/>
                    <a:pt x="72" y="2406"/>
                  </a:cubicBezTo>
                  <a:cubicBezTo>
                    <a:pt x="25" y="2442"/>
                    <a:pt x="1" y="2477"/>
                    <a:pt x="1" y="2537"/>
                  </a:cubicBezTo>
                  <a:lnTo>
                    <a:pt x="1" y="5954"/>
                  </a:lnTo>
                  <a:lnTo>
                    <a:pt x="1" y="9335"/>
                  </a:lnTo>
                  <a:cubicBezTo>
                    <a:pt x="1" y="9419"/>
                    <a:pt x="37" y="9478"/>
                    <a:pt x="120" y="9502"/>
                  </a:cubicBezTo>
                  <a:lnTo>
                    <a:pt x="3513" y="10514"/>
                  </a:lnTo>
                  <a:lnTo>
                    <a:pt x="3573" y="10514"/>
                  </a:lnTo>
                  <a:lnTo>
                    <a:pt x="6847" y="9550"/>
                  </a:lnTo>
                  <a:cubicBezTo>
                    <a:pt x="6859" y="9562"/>
                    <a:pt x="6883" y="9562"/>
                    <a:pt x="6918" y="9562"/>
                  </a:cubicBezTo>
                  <a:cubicBezTo>
                    <a:pt x="6942" y="9562"/>
                    <a:pt x="6966" y="9562"/>
                    <a:pt x="6990" y="9550"/>
                  </a:cubicBezTo>
                  <a:lnTo>
                    <a:pt x="10264" y="10514"/>
                  </a:lnTo>
                  <a:lnTo>
                    <a:pt x="10312" y="10514"/>
                  </a:lnTo>
                  <a:cubicBezTo>
                    <a:pt x="10335" y="10514"/>
                    <a:pt x="10383" y="10502"/>
                    <a:pt x="10419" y="10490"/>
                  </a:cubicBezTo>
                  <a:cubicBezTo>
                    <a:pt x="10455" y="10454"/>
                    <a:pt x="10490" y="10407"/>
                    <a:pt x="10490" y="10347"/>
                  </a:cubicBezTo>
                  <a:lnTo>
                    <a:pt x="10538" y="6942"/>
                  </a:lnTo>
                  <a:lnTo>
                    <a:pt x="10538" y="3549"/>
                  </a:lnTo>
                  <a:cubicBezTo>
                    <a:pt x="10538" y="3477"/>
                    <a:pt x="10490" y="3418"/>
                    <a:pt x="10419" y="3394"/>
                  </a:cubicBezTo>
                  <a:lnTo>
                    <a:pt x="8835" y="2930"/>
                  </a:lnTo>
                  <a:cubicBezTo>
                    <a:pt x="8954" y="2632"/>
                    <a:pt x="9038" y="2334"/>
                    <a:pt x="9038" y="2061"/>
                  </a:cubicBezTo>
                  <a:cubicBezTo>
                    <a:pt x="9038" y="918"/>
                    <a:pt x="8109" y="1"/>
                    <a:pt x="6966" y="1"/>
                  </a:cubicBezTo>
                  <a:close/>
                </a:path>
              </a:pathLst>
            </a:custGeom>
            <a:solidFill>
              <a:srgbClr val="00BC9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g2d67e62b2a9_0_65"/>
            <p:cNvSpPr/>
            <p:nvPr/>
          </p:nvSpPr>
          <p:spPr>
            <a:xfrm>
              <a:off x="7613514" y="3251541"/>
              <a:ext cx="74878" cy="74529"/>
            </a:xfrm>
            <a:custGeom>
              <a:rect b="b" l="l" r="r" t="t"/>
              <a:pathLst>
                <a:path extrusionOk="0" h="2347" w="2358">
                  <a:moveTo>
                    <a:pt x="1179" y="322"/>
                  </a:moveTo>
                  <a:cubicBezTo>
                    <a:pt x="1643" y="322"/>
                    <a:pt x="2012" y="691"/>
                    <a:pt x="2012" y="1156"/>
                  </a:cubicBezTo>
                  <a:cubicBezTo>
                    <a:pt x="2012" y="1620"/>
                    <a:pt x="1643" y="1989"/>
                    <a:pt x="1179" y="1989"/>
                  </a:cubicBezTo>
                  <a:cubicBezTo>
                    <a:pt x="715" y="1989"/>
                    <a:pt x="345" y="1620"/>
                    <a:pt x="345" y="1156"/>
                  </a:cubicBezTo>
                  <a:cubicBezTo>
                    <a:pt x="334" y="703"/>
                    <a:pt x="715" y="322"/>
                    <a:pt x="1179" y="322"/>
                  </a:cubicBezTo>
                  <a:close/>
                  <a:moveTo>
                    <a:pt x="1179" y="1"/>
                  </a:moveTo>
                  <a:cubicBezTo>
                    <a:pt x="524" y="1"/>
                    <a:pt x="0" y="513"/>
                    <a:pt x="0" y="1168"/>
                  </a:cubicBezTo>
                  <a:cubicBezTo>
                    <a:pt x="0" y="1811"/>
                    <a:pt x="524" y="2346"/>
                    <a:pt x="1179" y="2346"/>
                  </a:cubicBezTo>
                  <a:cubicBezTo>
                    <a:pt x="1834" y="2346"/>
                    <a:pt x="2358" y="1822"/>
                    <a:pt x="2358" y="1168"/>
                  </a:cubicBezTo>
                  <a:cubicBezTo>
                    <a:pt x="2358" y="513"/>
                    <a:pt x="1834" y="1"/>
                    <a:pt x="1179" y="1"/>
                  </a:cubicBezTo>
                  <a:close/>
                </a:path>
              </a:pathLst>
            </a:custGeom>
            <a:solidFill>
              <a:srgbClr val="00BC9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4" name="Google Shape;114;g2d67e62b2a9_0_65"/>
          <p:cNvSpPr txBox="1"/>
          <p:nvPr/>
        </p:nvSpPr>
        <p:spPr>
          <a:xfrm>
            <a:off x="8190625" y="3756346"/>
            <a:ext cx="2004900" cy="937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700">
                <a:solidFill>
                  <a:srgbClr val="434343"/>
                </a:solidFill>
                <a:latin typeface="Encode Sans Medium"/>
                <a:ea typeface="Encode Sans Medium"/>
                <a:cs typeface="Encode Sans Medium"/>
                <a:sym typeface="Encode Sans Medium"/>
              </a:rPr>
              <a:t>Estrategias</a:t>
            </a:r>
            <a:br>
              <a:rPr lang="es-AR" sz="1700">
                <a:solidFill>
                  <a:srgbClr val="434343"/>
                </a:solidFill>
                <a:latin typeface="Encode Sans Medium"/>
                <a:ea typeface="Encode Sans Medium"/>
                <a:cs typeface="Encode Sans Medium"/>
                <a:sym typeface="Encode Sans Medium"/>
              </a:rPr>
            </a:br>
            <a:r>
              <a:rPr lang="es-AR" sz="1700">
                <a:solidFill>
                  <a:srgbClr val="434343"/>
                </a:solidFill>
                <a:latin typeface="Encode Sans Medium"/>
                <a:ea typeface="Encode Sans Medium"/>
                <a:cs typeface="Encode Sans Medium"/>
                <a:sym typeface="Encode Sans Medium"/>
              </a:rPr>
              <a:t>de </a:t>
            </a:r>
            <a:r>
              <a:rPr b="1" lang="es-AR" sz="1700">
                <a:solidFill>
                  <a:srgbClr val="00BC91"/>
                </a:solidFill>
                <a:latin typeface="Encode Sans"/>
                <a:ea typeface="Encode Sans"/>
                <a:cs typeface="Encode Sans"/>
                <a:sym typeface="Encode Sans"/>
              </a:rPr>
              <a:t>intervención territorial</a:t>
            </a:r>
            <a:endParaRPr sz="1900">
              <a:solidFill>
                <a:srgbClr val="434343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115" name="Google Shape;115;g2d67e62b2a9_0_65"/>
          <p:cNvSpPr/>
          <p:nvPr/>
        </p:nvSpPr>
        <p:spPr>
          <a:xfrm>
            <a:off x="6171398" y="2465079"/>
            <a:ext cx="765934" cy="626261"/>
          </a:xfrm>
          <a:custGeom>
            <a:rect b="b" l="l" r="r" t="t"/>
            <a:pathLst>
              <a:path extrusionOk="0" h="9734" w="11943">
                <a:moveTo>
                  <a:pt x="11585" y="2638"/>
                </a:moveTo>
                <a:lnTo>
                  <a:pt x="11585" y="3066"/>
                </a:lnTo>
                <a:lnTo>
                  <a:pt x="9121" y="4007"/>
                </a:lnTo>
                <a:lnTo>
                  <a:pt x="9121" y="3566"/>
                </a:lnTo>
                <a:lnTo>
                  <a:pt x="11585" y="2638"/>
                </a:lnTo>
                <a:close/>
                <a:moveTo>
                  <a:pt x="370" y="2638"/>
                </a:moveTo>
                <a:lnTo>
                  <a:pt x="5787" y="4697"/>
                </a:lnTo>
                <a:lnTo>
                  <a:pt x="5787" y="5138"/>
                </a:lnTo>
                <a:lnTo>
                  <a:pt x="370" y="3066"/>
                </a:lnTo>
                <a:lnTo>
                  <a:pt x="370" y="2638"/>
                </a:lnTo>
                <a:close/>
                <a:moveTo>
                  <a:pt x="8764" y="3709"/>
                </a:moveTo>
                <a:lnTo>
                  <a:pt x="8764" y="4138"/>
                </a:lnTo>
                <a:lnTo>
                  <a:pt x="6144" y="5138"/>
                </a:lnTo>
                <a:lnTo>
                  <a:pt x="6144" y="4697"/>
                </a:lnTo>
                <a:lnTo>
                  <a:pt x="8764" y="3709"/>
                </a:lnTo>
                <a:close/>
                <a:moveTo>
                  <a:pt x="9657" y="4162"/>
                </a:moveTo>
                <a:lnTo>
                  <a:pt x="9657" y="6745"/>
                </a:lnTo>
                <a:cubicBezTo>
                  <a:pt x="9478" y="6876"/>
                  <a:pt x="9299" y="6995"/>
                  <a:pt x="9121" y="7114"/>
                </a:cubicBezTo>
                <a:lnTo>
                  <a:pt x="9121" y="4376"/>
                </a:lnTo>
                <a:lnTo>
                  <a:pt x="9657" y="4162"/>
                </a:lnTo>
                <a:close/>
                <a:moveTo>
                  <a:pt x="8961" y="8757"/>
                </a:moveTo>
                <a:cubicBezTo>
                  <a:pt x="9131" y="8757"/>
                  <a:pt x="9264" y="8907"/>
                  <a:pt x="9264" y="9079"/>
                </a:cubicBezTo>
                <a:cubicBezTo>
                  <a:pt x="9264" y="9258"/>
                  <a:pt x="9109" y="9389"/>
                  <a:pt x="8942" y="9389"/>
                </a:cubicBezTo>
                <a:cubicBezTo>
                  <a:pt x="8764" y="9389"/>
                  <a:pt x="8633" y="9246"/>
                  <a:pt x="8633" y="9079"/>
                </a:cubicBezTo>
                <a:cubicBezTo>
                  <a:pt x="8633" y="8900"/>
                  <a:pt x="8787" y="8757"/>
                  <a:pt x="8942" y="8757"/>
                </a:cubicBezTo>
                <a:cubicBezTo>
                  <a:pt x="8949" y="8757"/>
                  <a:pt x="8955" y="8757"/>
                  <a:pt x="8961" y="8757"/>
                </a:cubicBezTo>
                <a:close/>
                <a:moveTo>
                  <a:pt x="5949" y="0"/>
                </a:moveTo>
                <a:cubicBezTo>
                  <a:pt x="5930" y="0"/>
                  <a:pt x="5912" y="6"/>
                  <a:pt x="5894" y="18"/>
                </a:cubicBezTo>
                <a:lnTo>
                  <a:pt x="120" y="2221"/>
                </a:lnTo>
                <a:cubicBezTo>
                  <a:pt x="48" y="2245"/>
                  <a:pt x="1" y="2304"/>
                  <a:pt x="1" y="2376"/>
                </a:cubicBezTo>
                <a:lnTo>
                  <a:pt x="1" y="3185"/>
                </a:lnTo>
                <a:cubicBezTo>
                  <a:pt x="1" y="3257"/>
                  <a:pt x="48" y="3316"/>
                  <a:pt x="120" y="3352"/>
                </a:cubicBezTo>
                <a:lnTo>
                  <a:pt x="1917" y="4031"/>
                </a:lnTo>
                <a:lnTo>
                  <a:pt x="1917" y="4638"/>
                </a:lnTo>
                <a:cubicBezTo>
                  <a:pt x="1917" y="4745"/>
                  <a:pt x="2001" y="4817"/>
                  <a:pt x="2096" y="4817"/>
                </a:cubicBezTo>
                <a:cubicBezTo>
                  <a:pt x="2203" y="4817"/>
                  <a:pt x="2275" y="4745"/>
                  <a:pt x="2275" y="4638"/>
                </a:cubicBezTo>
                <a:lnTo>
                  <a:pt x="2275" y="4186"/>
                </a:lnTo>
                <a:lnTo>
                  <a:pt x="5894" y="5567"/>
                </a:lnTo>
                <a:cubicBezTo>
                  <a:pt x="5906" y="5579"/>
                  <a:pt x="5942" y="5579"/>
                  <a:pt x="5954" y="5579"/>
                </a:cubicBezTo>
                <a:cubicBezTo>
                  <a:pt x="5966" y="5579"/>
                  <a:pt x="6001" y="5579"/>
                  <a:pt x="6013" y="5567"/>
                </a:cubicBezTo>
                <a:lnTo>
                  <a:pt x="8740" y="4519"/>
                </a:lnTo>
                <a:lnTo>
                  <a:pt x="8740" y="7317"/>
                </a:lnTo>
                <a:cubicBezTo>
                  <a:pt x="7871" y="7769"/>
                  <a:pt x="6918" y="8007"/>
                  <a:pt x="5942" y="8007"/>
                </a:cubicBezTo>
                <a:cubicBezTo>
                  <a:pt x="4620" y="8007"/>
                  <a:pt x="3310" y="7555"/>
                  <a:pt x="2263" y="6745"/>
                </a:cubicBezTo>
                <a:lnTo>
                  <a:pt x="2263" y="5352"/>
                </a:lnTo>
                <a:cubicBezTo>
                  <a:pt x="2263" y="5257"/>
                  <a:pt x="2191" y="5174"/>
                  <a:pt x="2084" y="5174"/>
                </a:cubicBezTo>
                <a:cubicBezTo>
                  <a:pt x="1977" y="5174"/>
                  <a:pt x="1906" y="5257"/>
                  <a:pt x="1906" y="5352"/>
                </a:cubicBezTo>
                <a:lnTo>
                  <a:pt x="1906" y="6817"/>
                </a:lnTo>
                <a:cubicBezTo>
                  <a:pt x="1906" y="6876"/>
                  <a:pt x="1941" y="6924"/>
                  <a:pt x="1965" y="6948"/>
                </a:cubicBezTo>
                <a:cubicBezTo>
                  <a:pt x="3084" y="7841"/>
                  <a:pt x="4501" y="8353"/>
                  <a:pt x="5942" y="8353"/>
                </a:cubicBezTo>
                <a:cubicBezTo>
                  <a:pt x="6906" y="8353"/>
                  <a:pt x="7859" y="8126"/>
                  <a:pt x="8740" y="7698"/>
                </a:cubicBezTo>
                <a:lnTo>
                  <a:pt x="8740" y="8412"/>
                </a:lnTo>
                <a:cubicBezTo>
                  <a:pt x="8454" y="8484"/>
                  <a:pt x="8252" y="8746"/>
                  <a:pt x="8252" y="9067"/>
                </a:cubicBezTo>
                <a:cubicBezTo>
                  <a:pt x="8252" y="9436"/>
                  <a:pt x="8549" y="9734"/>
                  <a:pt x="8918" y="9734"/>
                </a:cubicBezTo>
                <a:cubicBezTo>
                  <a:pt x="9287" y="9734"/>
                  <a:pt x="9585" y="9436"/>
                  <a:pt x="9585" y="9067"/>
                </a:cubicBezTo>
                <a:cubicBezTo>
                  <a:pt x="9585" y="8746"/>
                  <a:pt x="9383" y="8496"/>
                  <a:pt x="9097" y="8412"/>
                </a:cubicBezTo>
                <a:lnTo>
                  <a:pt x="9097" y="7495"/>
                </a:lnTo>
                <a:cubicBezTo>
                  <a:pt x="9383" y="7341"/>
                  <a:pt x="9657" y="7138"/>
                  <a:pt x="9918" y="6936"/>
                </a:cubicBezTo>
                <a:cubicBezTo>
                  <a:pt x="9954" y="6900"/>
                  <a:pt x="9978" y="6841"/>
                  <a:pt x="9978" y="6805"/>
                </a:cubicBezTo>
                <a:lnTo>
                  <a:pt x="9978" y="4019"/>
                </a:lnTo>
                <a:lnTo>
                  <a:pt x="11776" y="3328"/>
                </a:lnTo>
                <a:cubicBezTo>
                  <a:pt x="11847" y="3304"/>
                  <a:pt x="11895" y="3245"/>
                  <a:pt x="11895" y="3173"/>
                </a:cubicBezTo>
                <a:lnTo>
                  <a:pt x="11895" y="2364"/>
                </a:lnTo>
                <a:cubicBezTo>
                  <a:pt x="11943" y="2304"/>
                  <a:pt x="11895" y="2245"/>
                  <a:pt x="11823" y="2221"/>
                </a:cubicBezTo>
                <a:lnTo>
                  <a:pt x="8049" y="792"/>
                </a:lnTo>
                <a:cubicBezTo>
                  <a:pt x="8030" y="784"/>
                  <a:pt x="8010" y="780"/>
                  <a:pt x="7989" y="780"/>
                </a:cubicBezTo>
                <a:cubicBezTo>
                  <a:pt x="7921" y="780"/>
                  <a:pt x="7853" y="823"/>
                  <a:pt x="7835" y="887"/>
                </a:cubicBezTo>
                <a:cubicBezTo>
                  <a:pt x="7799" y="983"/>
                  <a:pt x="7847" y="1090"/>
                  <a:pt x="7930" y="1114"/>
                </a:cubicBezTo>
                <a:lnTo>
                  <a:pt x="11264" y="2376"/>
                </a:lnTo>
                <a:lnTo>
                  <a:pt x="8966" y="3257"/>
                </a:lnTo>
                <a:lnTo>
                  <a:pt x="6061" y="1947"/>
                </a:lnTo>
                <a:cubicBezTo>
                  <a:pt x="6035" y="1934"/>
                  <a:pt x="6010" y="1928"/>
                  <a:pt x="5985" y="1928"/>
                </a:cubicBezTo>
                <a:cubicBezTo>
                  <a:pt x="5918" y="1928"/>
                  <a:pt x="5858" y="1973"/>
                  <a:pt x="5823" y="2042"/>
                </a:cubicBezTo>
                <a:cubicBezTo>
                  <a:pt x="5775" y="2126"/>
                  <a:pt x="5823" y="2233"/>
                  <a:pt x="5906" y="2281"/>
                </a:cubicBezTo>
                <a:lnTo>
                  <a:pt x="8490" y="3435"/>
                </a:lnTo>
                <a:lnTo>
                  <a:pt x="5966" y="4388"/>
                </a:lnTo>
                <a:lnTo>
                  <a:pt x="691" y="2376"/>
                </a:lnTo>
                <a:lnTo>
                  <a:pt x="5966" y="376"/>
                </a:lnTo>
                <a:lnTo>
                  <a:pt x="7263" y="864"/>
                </a:lnTo>
                <a:cubicBezTo>
                  <a:pt x="7282" y="868"/>
                  <a:pt x="7301" y="871"/>
                  <a:pt x="7320" y="871"/>
                </a:cubicBezTo>
                <a:cubicBezTo>
                  <a:pt x="7394" y="871"/>
                  <a:pt x="7461" y="833"/>
                  <a:pt x="7490" y="757"/>
                </a:cubicBezTo>
                <a:cubicBezTo>
                  <a:pt x="7513" y="673"/>
                  <a:pt x="7478" y="566"/>
                  <a:pt x="7382" y="530"/>
                </a:cubicBezTo>
                <a:lnTo>
                  <a:pt x="6013" y="18"/>
                </a:lnTo>
                <a:cubicBezTo>
                  <a:pt x="5989" y="6"/>
                  <a:pt x="5969" y="0"/>
                  <a:pt x="5949" y="0"/>
                </a:cubicBezTo>
                <a:close/>
              </a:path>
            </a:pathLst>
          </a:custGeom>
          <a:solidFill>
            <a:srgbClr val="674EA7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g2d67e62b2a9_0_65"/>
          <p:cNvSpPr txBox="1"/>
          <p:nvPr/>
        </p:nvSpPr>
        <p:spPr>
          <a:xfrm>
            <a:off x="2690975" y="3756350"/>
            <a:ext cx="2582700" cy="1272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700">
                <a:solidFill>
                  <a:srgbClr val="434343"/>
                </a:solidFill>
                <a:latin typeface="Encode Sans Medium"/>
                <a:ea typeface="Encode Sans Medium"/>
                <a:cs typeface="Encode Sans Medium"/>
                <a:sym typeface="Encode Sans Medium"/>
              </a:rPr>
              <a:t>Espacios de </a:t>
            </a:r>
            <a:r>
              <a:rPr b="1" lang="es-AR" sz="1700">
                <a:solidFill>
                  <a:srgbClr val="E81F76"/>
                </a:solidFill>
                <a:latin typeface="Encode Sans"/>
                <a:ea typeface="Encode Sans"/>
                <a:cs typeface="Encode Sans"/>
                <a:sym typeface="Encode Sans"/>
              </a:rPr>
              <a:t>Atención, Acompañamiento </a:t>
            </a:r>
            <a:r>
              <a:rPr lang="es-AR" sz="1700">
                <a:solidFill>
                  <a:srgbClr val="E81F76"/>
                </a:solidFill>
                <a:latin typeface="Encode Sans Medium"/>
                <a:ea typeface="Encode Sans Medium"/>
                <a:cs typeface="Encode Sans Medium"/>
                <a:sym typeface="Encode Sans Medium"/>
              </a:rPr>
              <a:t>y </a:t>
            </a:r>
            <a:r>
              <a:rPr b="1" lang="es-AR" sz="1700">
                <a:solidFill>
                  <a:srgbClr val="E81F76"/>
                </a:solidFill>
                <a:latin typeface="Encode Sans"/>
                <a:ea typeface="Encode Sans"/>
                <a:cs typeface="Encode Sans"/>
                <a:sym typeface="Encode Sans"/>
              </a:rPr>
              <a:t>Orientación</a:t>
            </a:r>
            <a:r>
              <a:rPr b="1" lang="es-AR" sz="1700">
                <a:solidFill>
                  <a:srgbClr val="434343"/>
                </a:solidFill>
                <a:latin typeface="Encode Sans"/>
                <a:ea typeface="Encode Sans"/>
                <a:cs typeface="Encode Sans"/>
                <a:sym typeface="Encode Sans"/>
              </a:rPr>
              <a:t> </a:t>
            </a:r>
            <a:r>
              <a:rPr lang="es-AR" sz="1700">
                <a:solidFill>
                  <a:srgbClr val="434343"/>
                </a:solidFill>
                <a:latin typeface="Encode Sans Medium"/>
                <a:ea typeface="Encode Sans Medium"/>
                <a:cs typeface="Encode Sans Medium"/>
                <a:sym typeface="Encode Sans Medium"/>
              </a:rPr>
              <a:t>a personas afectadas y familiares </a:t>
            </a:r>
            <a:endParaRPr sz="1900">
              <a:solidFill>
                <a:srgbClr val="434343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117" name="Google Shape;117;g2d67e62b2a9_0_65"/>
          <p:cNvSpPr txBox="1"/>
          <p:nvPr/>
        </p:nvSpPr>
        <p:spPr>
          <a:xfrm>
            <a:off x="5598250" y="3756348"/>
            <a:ext cx="2004900" cy="12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AR" sz="1700">
                <a:solidFill>
                  <a:srgbClr val="674EA7"/>
                </a:solidFill>
                <a:latin typeface="Encode Sans"/>
                <a:ea typeface="Encode Sans"/>
                <a:cs typeface="Encode Sans"/>
                <a:sym typeface="Encode Sans"/>
              </a:rPr>
              <a:t>Formación </a:t>
            </a:r>
            <a:r>
              <a:rPr lang="es-AR" sz="1700">
                <a:solidFill>
                  <a:srgbClr val="434343"/>
                </a:solidFill>
                <a:latin typeface="Encode Sans Medium"/>
                <a:ea typeface="Encode Sans Medium"/>
                <a:cs typeface="Encode Sans Medium"/>
                <a:sym typeface="Encode Sans Medium"/>
              </a:rPr>
              <a:t>para trabajadores y trabajadoras de la salud</a:t>
            </a:r>
            <a:endParaRPr sz="1900">
              <a:solidFill>
                <a:srgbClr val="009BDB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118" name="Google Shape;118;g2d67e62b2a9_0_65"/>
          <p:cNvSpPr txBox="1"/>
          <p:nvPr/>
        </p:nvSpPr>
        <p:spPr>
          <a:xfrm>
            <a:off x="869800" y="1053600"/>
            <a:ext cx="9849300" cy="6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s-AR" sz="1800">
                <a:solidFill>
                  <a:schemeClr val="dk1"/>
                </a:solidFill>
                <a:latin typeface="Encode Sans Medium"/>
                <a:ea typeface="Encode Sans Medium"/>
                <a:cs typeface="Encode Sans Medium"/>
                <a:sym typeface="Encode Sans Medium"/>
              </a:rPr>
              <a:t>E</a:t>
            </a:r>
            <a:r>
              <a:rPr lang="es-AR" sz="1800">
                <a:solidFill>
                  <a:schemeClr val="dk1"/>
                </a:solidFill>
                <a:latin typeface="Encode Sans Medium"/>
                <a:ea typeface="Encode Sans Medium"/>
                <a:cs typeface="Encode Sans Medium"/>
                <a:sym typeface="Encode Sans Medium"/>
              </a:rPr>
              <a:t>l Programa de Prevención y Abordaje en Ludopatía ha logrado un impacto significativo en la provincia </a:t>
            </a:r>
            <a:r>
              <a:rPr lang="es-AR" sz="1800">
                <a:solidFill>
                  <a:schemeClr val="dk1"/>
                </a:solidFill>
                <a:latin typeface="Encode Sans Medium"/>
                <a:ea typeface="Encode Sans Medium"/>
                <a:cs typeface="Encode Sans Medium"/>
                <a:sym typeface="Encode Sans Medium"/>
              </a:rPr>
              <a:t>d</a:t>
            </a:r>
            <a:r>
              <a:rPr lang="es-AR" sz="1800">
                <a:solidFill>
                  <a:schemeClr val="dk1"/>
                </a:solidFill>
                <a:latin typeface="Encode Sans Medium"/>
                <a:ea typeface="Encode Sans Medium"/>
                <a:cs typeface="Encode Sans Medium"/>
                <a:sym typeface="Encode Sans Medium"/>
              </a:rPr>
              <a:t>esde su lanzamiento en julio de 2024, alcanzando a </a:t>
            </a:r>
            <a:r>
              <a:rPr lang="es-AR" sz="1800">
                <a:solidFill>
                  <a:srgbClr val="00AEC3"/>
                </a:solidFill>
                <a:latin typeface="Encode Sans Medium"/>
                <a:ea typeface="Encode Sans Medium"/>
                <a:cs typeface="Encode Sans Medium"/>
                <a:sym typeface="Encode Sans Medium"/>
              </a:rPr>
              <a:t>más de 14.000 personas</a:t>
            </a:r>
            <a:r>
              <a:rPr lang="es-AR" sz="1800">
                <a:solidFill>
                  <a:schemeClr val="dk1"/>
                </a:solidFill>
                <a:latin typeface="Encode Sans Medium"/>
                <a:ea typeface="Encode Sans Medium"/>
                <a:cs typeface="Encode Sans Medium"/>
                <a:sym typeface="Encode Sans Medium"/>
              </a:rPr>
              <a:t>. </a:t>
            </a:r>
            <a:endParaRPr sz="1800">
              <a:solidFill>
                <a:schemeClr val="dk1"/>
              </a:solidFill>
              <a:latin typeface="Encode Sans Medium"/>
              <a:ea typeface="Encode Sans Medium"/>
              <a:cs typeface="Encode Sans Medium"/>
              <a:sym typeface="Encode Sans Medium"/>
            </a:endParaRPr>
          </a:p>
        </p:txBody>
      </p:sp>
      <p:sp>
        <p:nvSpPr>
          <p:cNvPr id="119" name="Google Shape;119;g2d67e62b2a9_0_65"/>
          <p:cNvSpPr txBox="1"/>
          <p:nvPr/>
        </p:nvSpPr>
        <p:spPr>
          <a:xfrm>
            <a:off x="869800" y="5181050"/>
            <a:ext cx="9849300" cy="43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s-AR" sz="1800">
                <a:solidFill>
                  <a:srgbClr val="666666"/>
                </a:solidFill>
                <a:latin typeface="Encode Sans Medium"/>
                <a:ea typeface="Encode Sans Medium"/>
                <a:cs typeface="Encode Sans Medium"/>
                <a:sym typeface="Encode Sans Medium"/>
              </a:rPr>
              <a:t>A continuación se presentan los avances por cada línea de acción.</a:t>
            </a:r>
            <a:endParaRPr sz="1800">
              <a:solidFill>
                <a:srgbClr val="666666"/>
              </a:solidFill>
              <a:latin typeface="Encode Sans Medium"/>
              <a:ea typeface="Encode Sans Medium"/>
              <a:cs typeface="Encode Sans Medium"/>
              <a:sym typeface="Encode Sans Medium"/>
            </a:endParaRPr>
          </a:p>
        </p:txBody>
      </p:sp>
      <p:sp>
        <p:nvSpPr>
          <p:cNvPr id="95" name="Google Shape;95;g2d67e62b2a9_0_65"/>
          <p:cNvSpPr txBox="1"/>
          <p:nvPr/>
        </p:nvSpPr>
        <p:spPr>
          <a:xfrm>
            <a:off x="1174125" y="2380200"/>
            <a:ext cx="1424400" cy="7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700">
                <a:solidFill>
                  <a:srgbClr val="434343"/>
                </a:solidFill>
                <a:latin typeface="Encode Sans Medium"/>
                <a:ea typeface="Encode Sans Medium"/>
                <a:cs typeface="Encode Sans Medium"/>
                <a:sym typeface="Encode Sans Medium"/>
              </a:rPr>
              <a:t>Líneas de acción</a:t>
            </a:r>
            <a:endParaRPr sz="1900">
              <a:solidFill>
                <a:srgbClr val="434343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2d67e62b2a9_0_105"/>
          <p:cNvSpPr/>
          <p:nvPr/>
        </p:nvSpPr>
        <p:spPr>
          <a:xfrm>
            <a:off x="910125" y="1478425"/>
            <a:ext cx="2491200" cy="2318400"/>
          </a:xfrm>
          <a:prstGeom prst="round2DiagRect">
            <a:avLst>
              <a:gd fmla="val 16667" name="adj1"/>
              <a:gd fmla="val 0" name="adj2"/>
            </a:avLst>
          </a:prstGeom>
          <a:solidFill>
            <a:srgbClr val="FFFFFF"/>
          </a:solidFill>
          <a:ln cap="flat" cmpd="sng" w="28575">
            <a:solidFill>
              <a:srgbClr val="E81F7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g2d67e62b2a9_0_105"/>
          <p:cNvSpPr/>
          <p:nvPr/>
        </p:nvSpPr>
        <p:spPr>
          <a:xfrm>
            <a:off x="3787450" y="1478425"/>
            <a:ext cx="2491200" cy="3818100"/>
          </a:xfrm>
          <a:prstGeom prst="round2DiagRect">
            <a:avLst>
              <a:gd fmla="val 16667" name="adj1"/>
              <a:gd fmla="val 0" name="adj2"/>
            </a:avLst>
          </a:prstGeom>
          <a:solidFill>
            <a:srgbClr val="FFFFFF"/>
          </a:solidFill>
          <a:ln cap="flat" cmpd="sng" w="28575">
            <a:solidFill>
              <a:srgbClr val="E81F7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g2d67e62b2a9_0_105"/>
          <p:cNvSpPr txBox="1"/>
          <p:nvPr>
            <p:ph idx="1" type="subTitle"/>
          </p:nvPr>
        </p:nvSpPr>
        <p:spPr>
          <a:xfrm>
            <a:off x="869796" y="503240"/>
            <a:ext cx="8326500" cy="48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0000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38383"/>
              </a:buClr>
              <a:buSzPts val="1600"/>
              <a:buNone/>
            </a:pPr>
            <a:r>
              <a:rPr lang="es-AR" sz="1900"/>
              <a:t>Avances en la l</a:t>
            </a:r>
            <a:r>
              <a:rPr lang="es-AR" sz="1900"/>
              <a:t>ínea de acción: </a:t>
            </a:r>
            <a:r>
              <a:rPr b="1" lang="es-AR" sz="1900">
                <a:solidFill>
                  <a:srgbClr val="00AEC3"/>
                </a:solidFill>
              </a:rPr>
              <a:t>Espacios de Atención, Acompañamiento y Orientación a personas afectadas y familiares </a:t>
            </a:r>
            <a:endParaRPr b="1" sz="1900">
              <a:solidFill>
                <a:srgbClr val="00AEC3"/>
              </a:solidFill>
            </a:endParaRPr>
          </a:p>
        </p:txBody>
      </p:sp>
      <p:sp>
        <p:nvSpPr>
          <p:cNvPr id="127" name="Google Shape;127;g2d67e62b2a9_0_105"/>
          <p:cNvSpPr/>
          <p:nvPr/>
        </p:nvSpPr>
        <p:spPr>
          <a:xfrm rot="5400000">
            <a:off x="10364707" y="319917"/>
            <a:ext cx="1270800" cy="1251900"/>
          </a:xfrm>
          <a:prstGeom prst="ellipse">
            <a:avLst/>
          </a:prstGeom>
          <a:solidFill>
            <a:srgbClr val="FFFFFF"/>
          </a:solidFill>
          <a:ln cap="flat" cmpd="sng" w="76200">
            <a:solidFill>
              <a:srgbClr val="E81F7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g2d67e62b2a9_0_105"/>
          <p:cNvSpPr/>
          <p:nvPr/>
        </p:nvSpPr>
        <p:spPr>
          <a:xfrm rot="5400000">
            <a:off x="10466777" y="420029"/>
            <a:ext cx="1065600" cy="1051200"/>
          </a:xfrm>
          <a:prstGeom prst="ellipse">
            <a:avLst/>
          </a:prstGeom>
          <a:solidFill>
            <a:srgbClr val="FFFFFF"/>
          </a:solidFill>
          <a:ln cap="flat" cmpd="sng" w="19050">
            <a:solidFill>
              <a:srgbClr val="E81F7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g2d67e62b2a9_0_105"/>
          <p:cNvSpPr txBox="1"/>
          <p:nvPr/>
        </p:nvSpPr>
        <p:spPr>
          <a:xfrm>
            <a:off x="10474681" y="497340"/>
            <a:ext cx="1051200" cy="89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000">
              <a:solidFill>
                <a:srgbClr val="00BC9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grpSp>
        <p:nvGrpSpPr>
          <p:cNvPr id="130" name="Google Shape;130;g2d67e62b2a9_0_105"/>
          <p:cNvGrpSpPr/>
          <p:nvPr/>
        </p:nvGrpSpPr>
        <p:grpSpPr>
          <a:xfrm>
            <a:off x="10667043" y="670279"/>
            <a:ext cx="664987" cy="591653"/>
            <a:chOff x="854332" y="2447736"/>
            <a:chExt cx="376358" cy="330108"/>
          </a:xfrm>
        </p:grpSpPr>
        <p:sp>
          <p:nvSpPr>
            <p:cNvPr id="131" name="Google Shape;131;g2d67e62b2a9_0_105"/>
            <p:cNvSpPr/>
            <p:nvPr/>
          </p:nvSpPr>
          <p:spPr>
            <a:xfrm>
              <a:off x="854332" y="2483353"/>
              <a:ext cx="376358" cy="294491"/>
            </a:xfrm>
            <a:custGeom>
              <a:rect b="b" l="l" r="r" t="t"/>
              <a:pathLst>
                <a:path extrusionOk="0" h="9252" w="11824">
                  <a:moveTo>
                    <a:pt x="3311" y="334"/>
                  </a:moveTo>
                  <a:cubicBezTo>
                    <a:pt x="3632" y="334"/>
                    <a:pt x="3882" y="549"/>
                    <a:pt x="3882" y="810"/>
                  </a:cubicBezTo>
                  <a:lnTo>
                    <a:pt x="3882" y="846"/>
                  </a:lnTo>
                  <a:cubicBezTo>
                    <a:pt x="3703" y="775"/>
                    <a:pt x="3513" y="727"/>
                    <a:pt x="3311" y="727"/>
                  </a:cubicBezTo>
                  <a:cubicBezTo>
                    <a:pt x="3120" y="727"/>
                    <a:pt x="2930" y="775"/>
                    <a:pt x="2751" y="846"/>
                  </a:cubicBezTo>
                  <a:lnTo>
                    <a:pt x="2751" y="810"/>
                  </a:lnTo>
                  <a:cubicBezTo>
                    <a:pt x="2751" y="549"/>
                    <a:pt x="3001" y="334"/>
                    <a:pt x="3311" y="334"/>
                  </a:cubicBezTo>
                  <a:close/>
                  <a:moveTo>
                    <a:pt x="3311" y="1084"/>
                  </a:moveTo>
                  <a:cubicBezTo>
                    <a:pt x="3942" y="1084"/>
                    <a:pt x="4430" y="1584"/>
                    <a:pt x="4430" y="2203"/>
                  </a:cubicBezTo>
                  <a:cubicBezTo>
                    <a:pt x="4430" y="2323"/>
                    <a:pt x="4418" y="2442"/>
                    <a:pt x="4370" y="2561"/>
                  </a:cubicBezTo>
                  <a:cubicBezTo>
                    <a:pt x="3882" y="2049"/>
                    <a:pt x="3013" y="1858"/>
                    <a:pt x="2977" y="1858"/>
                  </a:cubicBezTo>
                  <a:cubicBezTo>
                    <a:pt x="2961" y="1855"/>
                    <a:pt x="2946" y="1854"/>
                    <a:pt x="2932" y="1854"/>
                  </a:cubicBezTo>
                  <a:cubicBezTo>
                    <a:pt x="2892" y="1854"/>
                    <a:pt x="2857" y="1865"/>
                    <a:pt x="2822" y="1882"/>
                  </a:cubicBezTo>
                  <a:cubicBezTo>
                    <a:pt x="2775" y="1918"/>
                    <a:pt x="2763" y="1965"/>
                    <a:pt x="2763" y="2025"/>
                  </a:cubicBezTo>
                  <a:cubicBezTo>
                    <a:pt x="2763" y="2037"/>
                    <a:pt x="2751" y="2156"/>
                    <a:pt x="2632" y="2275"/>
                  </a:cubicBezTo>
                  <a:cubicBezTo>
                    <a:pt x="2560" y="2346"/>
                    <a:pt x="2560" y="2454"/>
                    <a:pt x="2632" y="2513"/>
                  </a:cubicBezTo>
                  <a:cubicBezTo>
                    <a:pt x="2668" y="2549"/>
                    <a:pt x="2712" y="2567"/>
                    <a:pt x="2755" y="2567"/>
                  </a:cubicBezTo>
                  <a:cubicBezTo>
                    <a:pt x="2799" y="2567"/>
                    <a:pt x="2840" y="2549"/>
                    <a:pt x="2870" y="2513"/>
                  </a:cubicBezTo>
                  <a:cubicBezTo>
                    <a:pt x="2965" y="2406"/>
                    <a:pt x="3013" y="2323"/>
                    <a:pt x="3060" y="2227"/>
                  </a:cubicBezTo>
                  <a:cubicBezTo>
                    <a:pt x="3358" y="2323"/>
                    <a:pt x="3953" y="2525"/>
                    <a:pt x="4227" y="2918"/>
                  </a:cubicBezTo>
                  <a:cubicBezTo>
                    <a:pt x="4144" y="3358"/>
                    <a:pt x="3763" y="3692"/>
                    <a:pt x="3299" y="3692"/>
                  </a:cubicBezTo>
                  <a:cubicBezTo>
                    <a:pt x="2834" y="3692"/>
                    <a:pt x="2441" y="3335"/>
                    <a:pt x="2394" y="2858"/>
                  </a:cubicBezTo>
                  <a:cubicBezTo>
                    <a:pt x="2394" y="2823"/>
                    <a:pt x="2382" y="2811"/>
                    <a:pt x="2358" y="2775"/>
                  </a:cubicBezTo>
                  <a:cubicBezTo>
                    <a:pt x="2263" y="2596"/>
                    <a:pt x="2203" y="2406"/>
                    <a:pt x="2203" y="2203"/>
                  </a:cubicBezTo>
                  <a:cubicBezTo>
                    <a:pt x="2203" y="1572"/>
                    <a:pt x="2703" y="1084"/>
                    <a:pt x="3311" y="1084"/>
                  </a:cubicBezTo>
                  <a:close/>
                  <a:moveTo>
                    <a:pt x="3715" y="3989"/>
                  </a:moveTo>
                  <a:lnTo>
                    <a:pt x="3715" y="4168"/>
                  </a:lnTo>
                  <a:cubicBezTo>
                    <a:pt x="3703" y="4228"/>
                    <a:pt x="3715" y="4287"/>
                    <a:pt x="3751" y="4323"/>
                  </a:cubicBezTo>
                  <a:lnTo>
                    <a:pt x="3584" y="4478"/>
                  </a:lnTo>
                  <a:cubicBezTo>
                    <a:pt x="3507" y="4543"/>
                    <a:pt x="3415" y="4576"/>
                    <a:pt x="3322" y="4576"/>
                  </a:cubicBezTo>
                  <a:cubicBezTo>
                    <a:pt x="3230" y="4576"/>
                    <a:pt x="3138" y="4543"/>
                    <a:pt x="3060" y="4478"/>
                  </a:cubicBezTo>
                  <a:lnTo>
                    <a:pt x="2894" y="4323"/>
                  </a:lnTo>
                  <a:cubicBezTo>
                    <a:pt x="2930" y="4287"/>
                    <a:pt x="2941" y="4228"/>
                    <a:pt x="2941" y="4168"/>
                  </a:cubicBezTo>
                  <a:lnTo>
                    <a:pt x="2941" y="3989"/>
                  </a:lnTo>
                  <a:cubicBezTo>
                    <a:pt x="3060" y="4025"/>
                    <a:pt x="3191" y="4049"/>
                    <a:pt x="3334" y="4049"/>
                  </a:cubicBezTo>
                  <a:cubicBezTo>
                    <a:pt x="3465" y="4049"/>
                    <a:pt x="3596" y="4025"/>
                    <a:pt x="3715" y="3989"/>
                  </a:cubicBezTo>
                  <a:close/>
                  <a:moveTo>
                    <a:pt x="4049" y="4549"/>
                  </a:moveTo>
                  <a:lnTo>
                    <a:pt x="4620" y="4835"/>
                  </a:lnTo>
                  <a:cubicBezTo>
                    <a:pt x="4763" y="4894"/>
                    <a:pt x="4835" y="5025"/>
                    <a:pt x="4835" y="5180"/>
                  </a:cubicBezTo>
                  <a:lnTo>
                    <a:pt x="3346" y="5180"/>
                  </a:lnTo>
                  <a:cubicBezTo>
                    <a:pt x="3156" y="5180"/>
                    <a:pt x="2989" y="5335"/>
                    <a:pt x="2989" y="5537"/>
                  </a:cubicBezTo>
                  <a:lnTo>
                    <a:pt x="2989" y="6275"/>
                  </a:lnTo>
                  <a:lnTo>
                    <a:pt x="2596" y="6275"/>
                  </a:lnTo>
                  <a:lnTo>
                    <a:pt x="2596" y="5561"/>
                  </a:lnTo>
                  <a:cubicBezTo>
                    <a:pt x="2596" y="5466"/>
                    <a:pt x="2525" y="5382"/>
                    <a:pt x="2418" y="5382"/>
                  </a:cubicBezTo>
                  <a:cubicBezTo>
                    <a:pt x="2322" y="5382"/>
                    <a:pt x="2239" y="5454"/>
                    <a:pt x="2239" y="5561"/>
                  </a:cubicBezTo>
                  <a:lnTo>
                    <a:pt x="2239" y="6442"/>
                  </a:lnTo>
                  <a:cubicBezTo>
                    <a:pt x="2239" y="6525"/>
                    <a:pt x="2322" y="6621"/>
                    <a:pt x="2418" y="6621"/>
                  </a:cubicBezTo>
                  <a:lnTo>
                    <a:pt x="2989" y="6621"/>
                  </a:lnTo>
                  <a:lnTo>
                    <a:pt x="2989" y="7002"/>
                  </a:lnTo>
                  <a:lnTo>
                    <a:pt x="2989" y="7026"/>
                  </a:lnTo>
                  <a:lnTo>
                    <a:pt x="2227" y="7026"/>
                  </a:lnTo>
                  <a:cubicBezTo>
                    <a:pt x="2025" y="7026"/>
                    <a:pt x="1846" y="6847"/>
                    <a:pt x="1846" y="6633"/>
                  </a:cubicBezTo>
                  <a:lnTo>
                    <a:pt x="1846" y="5180"/>
                  </a:lnTo>
                  <a:lnTo>
                    <a:pt x="1822" y="5180"/>
                  </a:lnTo>
                  <a:cubicBezTo>
                    <a:pt x="1822" y="5025"/>
                    <a:pt x="1906" y="4894"/>
                    <a:pt x="2037" y="4835"/>
                  </a:cubicBezTo>
                  <a:lnTo>
                    <a:pt x="2620" y="4549"/>
                  </a:lnTo>
                  <a:lnTo>
                    <a:pt x="2822" y="4740"/>
                  </a:lnTo>
                  <a:cubicBezTo>
                    <a:pt x="2953" y="4882"/>
                    <a:pt x="3156" y="4942"/>
                    <a:pt x="3334" y="4942"/>
                  </a:cubicBezTo>
                  <a:cubicBezTo>
                    <a:pt x="3513" y="4942"/>
                    <a:pt x="3692" y="4882"/>
                    <a:pt x="3834" y="4740"/>
                  </a:cubicBezTo>
                  <a:lnTo>
                    <a:pt x="4049" y="4549"/>
                  </a:lnTo>
                  <a:close/>
                  <a:moveTo>
                    <a:pt x="5537" y="5513"/>
                  </a:moveTo>
                  <a:lnTo>
                    <a:pt x="5549" y="7002"/>
                  </a:lnTo>
                  <a:cubicBezTo>
                    <a:pt x="5549" y="7002"/>
                    <a:pt x="5549" y="7026"/>
                    <a:pt x="5537" y="7026"/>
                  </a:cubicBezTo>
                  <a:lnTo>
                    <a:pt x="3311" y="7026"/>
                  </a:lnTo>
                  <a:cubicBezTo>
                    <a:pt x="3311" y="7026"/>
                    <a:pt x="3299" y="7026"/>
                    <a:pt x="3299" y="7002"/>
                  </a:cubicBezTo>
                  <a:lnTo>
                    <a:pt x="3299" y="5537"/>
                  </a:lnTo>
                  <a:cubicBezTo>
                    <a:pt x="3299" y="5537"/>
                    <a:pt x="3299" y="5513"/>
                    <a:pt x="3311" y="5513"/>
                  </a:cubicBezTo>
                  <a:close/>
                  <a:moveTo>
                    <a:pt x="11097" y="7359"/>
                  </a:moveTo>
                  <a:lnTo>
                    <a:pt x="11097" y="7752"/>
                  </a:lnTo>
                  <a:lnTo>
                    <a:pt x="727" y="7752"/>
                  </a:lnTo>
                  <a:lnTo>
                    <a:pt x="727" y="7359"/>
                  </a:lnTo>
                  <a:close/>
                  <a:moveTo>
                    <a:pt x="3311" y="1"/>
                  </a:moveTo>
                  <a:cubicBezTo>
                    <a:pt x="2810" y="1"/>
                    <a:pt x="2406" y="370"/>
                    <a:pt x="2406" y="810"/>
                  </a:cubicBezTo>
                  <a:cubicBezTo>
                    <a:pt x="2406" y="894"/>
                    <a:pt x="2418" y="965"/>
                    <a:pt x="2441" y="1025"/>
                  </a:cubicBezTo>
                  <a:cubicBezTo>
                    <a:pt x="2084" y="1287"/>
                    <a:pt x="1858" y="1727"/>
                    <a:pt x="1858" y="2203"/>
                  </a:cubicBezTo>
                  <a:cubicBezTo>
                    <a:pt x="1858" y="2454"/>
                    <a:pt x="1929" y="2704"/>
                    <a:pt x="2048" y="2930"/>
                  </a:cubicBezTo>
                  <a:cubicBezTo>
                    <a:pt x="2096" y="3299"/>
                    <a:pt x="2298" y="3608"/>
                    <a:pt x="2584" y="3811"/>
                  </a:cubicBezTo>
                  <a:lnTo>
                    <a:pt x="2584" y="4168"/>
                  </a:lnTo>
                  <a:lnTo>
                    <a:pt x="2584" y="4180"/>
                  </a:lnTo>
                  <a:lnTo>
                    <a:pt x="1882" y="4537"/>
                  </a:lnTo>
                  <a:cubicBezTo>
                    <a:pt x="1632" y="4656"/>
                    <a:pt x="1489" y="4906"/>
                    <a:pt x="1489" y="5192"/>
                  </a:cubicBezTo>
                  <a:lnTo>
                    <a:pt x="1489" y="6645"/>
                  </a:lnTo>
                  <a:cubicBezTo>
                    <a:pt x="1489" y="6787"/>
                    <a:pt x="1525" y="6918"/>
                    <a:pt x="1584" y="7037"/>
                  </a:cubicBezTo>
                  <a:lnTo>
                    <a:pt x="179" y="7037"/>
                  </a:lnTo>
                  <a:cubicBezTo>
                    <a:pt x="84" y="7037"/>
                    <a:pt x="1" y="7109"/>
                    <a:pt x="1" y="7216"/>
                  </a:cubicBezTo>
                  <a:cubicBezTo>
                    <a:pt x="1" y="7323"/>
                    <a:pt x="72" y="7395"/>
                    <a:pt x="179" y="7395"/>
                  </a:cubicBezTo>
                  <a:lnTo>
                    <a:pt x="370" y="7395"/>
                  </a:lnTo>
                  <a:lnTo>
                    <a:pt x="370" y="9073"/>
                  </a:lnTo>
                  <a:cubicBezTo>
                    <a:pt x="370" y="9169"/>
                    <a:pt x="441" y="9252"/>
                    <a:pt x="548" y="9252"/>
                  </a:cubicBezTo>
                  <a:cubicBezTo>
                    <a:pt x="655" y="9252"/>
                    <a:pt x="727" y="9181"/>
                    <a:pt x="727" y="9073"/>
                  </a:cubicBezTo>
                  <a:lnTo>
                    <a:pt x="727" y="8133"/>
                  </a:lnTo>
                  <a:lnTo>
                    <a:pt x="11097" y="8133"/>
                  </a:lnTo>
                  <a:lnTo>
                    <a:pt x="11097" y="9073"/>
                  </a:lnTo>
                  <a:cubicBezTo>
                    <a:pt x="11097" y="9169"/>
                    <a:pt x="11169" y="9252"/>
                    <a:pt x="11276" y="9252"/>
                  </a:cubicBezTo>
                  <a:cubicBezTo>
                    <a:pt x="11383" y="9252"/>
                    <a:pt x="11454" y="9181"/>
                    <a:pt x="11454" y="9073"/>
                  </a:cubicBezTo>
                  <a:lnTo>
                    <a:pt x="11454" y="7395"/>
                  </a:lnTo>
                  <a:lnTo>
                    <a:pt x="11645" y="7395"/>
                  </a:lnTo>
                  <a:cubicBezTo>
                    <a:pt x="11740" y="7395"/>
                    <a:pt x="11823" y="7323"/>
                    <a:pt x="11823" y="7216"/>
                  </a:cubicBezTo>
                  <a:cubicBezTo>
                    <a:pt x="11812" y="7097"/>
                    <a:pt x="11740" y="7026"/>
                    <a:pt x="11633" y="7026"/>
                  </a:cubicBezTo>
                  <a:lnTo>
                    <a:pt x="5894" y="7026"/>
                  </a:lnTo>
                  <a:lnTo>
                    <a:pt x="5894" y="7002"/>
                  </a:lnTo>
                  <a:lnTo>
                    <a:pt x="5894" y="5537"/>
                  </a:lnTo>
                  <a:cubicBezTo>
                    <a:pt x="5894" y="5335"/>
                    <a:pt x="5727" y="5180"/>
                    <a:pt x="5537" y="5180"/>
                  </a:cubicBezTo>
                  <a:lnTo>
                    <a:pt x="5144" y="5180"/>
                  </a:lnTo>
                  <a:cubicBezTo>
                    <a:pt x="5144" y="4894"/>
                    <a:pt x="5001" y="4656"/>
                    <a:pt x="4739" y="4537"/>
                  </a:cubicBezTo>
                  <a:lnTo>
                    <a:pt x="4049" y="4180"/>
                  </a:lnTo>
                  <a:lnTo>
                    <a:pt x="4049" y="4168"/>
                  </a:lnTo>
                  <a:lnTo>
                    <a:pt x="4049" y="3811"/>
                  </a:lnTo>
                  <a:cubicBezTo>
                    <a:pt x="4323" y="3608"/>
                    <a:pt x="4537" y="3299"/>
                    <a:pt x="4584" y="2930"/>
                  </a:cubicBezTo>
                  <a:cubicBezTo>
                    <a:pt x="4715" y="2704"/>
                    <a:pt x="4775" y="2454"/>
                    <a:pt x="4775" y="2203"/>
                  </a:cubicBezTo>
                  <a:cubicBezTo>
                    <a:pt x="4775" y="1727"/>
                    <a:pt x="4549" y="1287"/>
                    <a:pt x="4192" y="1025"/>
                  </a:cubicBezTo>
                  <a:cubicBezTo>
                    <a:pt x="4203" y="953"/>
                    <a:pt x="4227" y="894"/>
                    <a:pt x="4227" y="810"/>
                  </a:cubicBezTo>
                  <a:cubicBezTo>
                    <a:pt x="4227" y="370"/>
                    <a:pt x="3811" y="1"/>
                    <a:pt x="3311" y="1"/>
                  </a:cubicBezTo>
                  <a:close/>
                </a:path>
              </a:pathLst>
            </a:custGeom>
            <a:solidFill>
              <a:srgbClr val="E81F76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g2d67e62b2a9_0_105"/>
            <p:cNvSpPr/>
            <p:nvPr/>
          </p:nvSpPr>
          <p:spPr>
            <a:xfrm>
              <a:off x="983561" y="2677389"/>
              <a:ext cx="23140" cy="11395"/>
            </a:xfrm>
            <a:custGeom>
              <a:rect b="b" l="l" r="r" t="t"/>
              <a:pathLst>
                <a:path extrusionOk="0" h="358" w="727">
                  <a:moveTo>
                    <a:pt x="179" y="1"/>
                  </a:moveTo>
                  <a:cubicBezTo>
                    <a:pt x="84" y="1"/>
                    <a:pt x="1" y="72"/>
                    <a:pt x="1" y="179"/>
                  </a:cubicBezTo>
                  <a:cubicBezTo>
                    <a:pt x="1" y="275"/>
                    <a:pt x="72" y="358"/>
                    <a:pt x="179" y="358"/>
                  </a:cubicBezTo>
                  <a:lnTo>
                    <a:pt x="548" y="358"/>
                  </a:lnTo>
                  <a:cubicBezTo>
                    <a:pt x="644" y="358"/>
                    <a:pt x="727" y="287"/>
                    <a:pt x="727" y="179"/>
                  </a:cubicBezTo>
                  <a:cubicBezTo>
                    <a:pt x="727" y="72"/>
                    <a:pt x="655" y="1"/>
                    <a:pt x="548" y="1"/>
                  </a:cubicBezTo>
                  <a:close/>
                </a:path>
              </a:pathLst>
            </a:custGeom>
            <a:solidFill>
              <a:srgbClr val="E81F76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133;g2d67e62b2a9_0_105"/>
            <p:cNvSpPr/>
            <p:nvPr/>
          </p:nvSpPr>
          <p:spPr>
            <a:xfrm>
              <a:off x="1030925" y="2447736"/>
              <a:ext cx="187638" cy="183086"/>
            </a:xfrm>
            <a:custGeom>
              <a:rect b="b" l="l" r="r" t="t"/>
              <a:pathLst>
                <a:path extrusionOk="0" h="5752" w="5895">
                  <a:moveTo>
                    <a:pt x="5168" y="358"/>
                  </a:moveTo>
                  <a:cubicBezTo>
                    <a:pt x="5371" y="358"/>
                    <a:pt x="5549" y="536"/>
                    <a:pt x="5549" y="739"/>
                  </a:cubicBezTo>
                  <a:lnTo>
                    <a:pt x="5549" y="3692"/>
                  </a:lnTo>
                  <a:cubicBezTo>
                    <a:pt x="5549" y="3894"/>
                    <a:pt x="5371" y="4073"/>
                    <a:pt x="5168" y="4073"/>
                  </a:cubicBezTo>
                  <a:lnTo>
                    <a:pt x="2942" y="4073"/>
                  </a:lnTo>
                  <a:cubicBezTo>
                    <a:pt x="2918" y="4073"/>
                    <a:pt x="2870" y="4096"/>
                    <a:pt x="2846" y="4108"/>
                  </a:cubicBezTo>
                  <a:lnTo>
                    <a:pt x="1192" y="5311"/>
                  </a:lnTo>
                  <a:lnTo>
                    <a:pt x="1192" y="5311"/>
                  </a:lnTo>
                  <a:lnTo>
                    <a:pt x="1442" y="4299"/>
                  </a:lnTo>
                  <a:cubicBezTo>
                    <a:pt x="1453" y="4251"/>
                    <a:pt x="1442" y="4192"/>
                    <a:pt x="1418" y="4156"/>
                  </a:cubicBezTo>
                  <a:cubicBezTo>
                    <a:pt x="1382" y="4108"/>
                    <a:pt x="1322" y="4096"/>
                    <a:pt x="1275" y="4096"/>
                  </a:cubicBezTo>
                  <a:lnTo>
                    <a:pt x="727" y="4096"/>
                  </a:lnTo>
                  <a:cubicBezTo>
                    <a:pt x="525" y="4096"/>
                    <a:pt x="346" y="3918"/>
                    <a:pt x="346" y="3703"/>
                  </a:cubicBezTo>
                  <a:lnTo>
                    <a:pt x="346" y="739"/>
                  </a:lnTo>
                  <a:cubicBezTo>
                    <a:pt x="346" y="536"/>
                    <a:pt x="525" y="358"/>
                    <a:pt x="727" y="358"/>
                  </a:cubicBezTo>
                  <a:close/>
                  <a:moveTo>
                    <a:pt x="727" y="1"/>
                  </a:moveTo>
                  <a:cubicBezTo>
                    <a:pt x="322" y="1"/>
                    <a:pt x="1" y="322"/>
                    <a:pt x="1" y="727"/>
                  </a:cubicBezTo>
                  <a:lnTo>
                    <a:pt x="1" y="3692"/>
                  </a:lnTo>
                  <a:cubicBezTo>
                    <a:pt x="1" y="4084"/>
                    <a:pt x="322" y="4418"/>
                    <a:pt x="727" y="4418"/>
                  </a:cubicBezTo>
                  <a:lnTo>
                    <a:pt x="1049" y="4418"/>
                  </a:lnTo>
                  <a:lnTo>
                    <a:pt x="799" y="5430"/>
                  </a:lnTo>
                  <a:cubicBezTo>
                    <a:pt x="775" y="5537"/>
                    <a:pt x="822" y="5656"/>
                    <a:pt x="906" y="5716"/>
                  </a:cubicBezTo>
                  <a:cubicBezTo>
                    <a:pt x="953" y="5739"/>
                    <a:pt x="1013" y="5751"/>
                    <a:pt x="1049" y="5751"/>
                  </a:cubicBezTo>
                  <a:cubicBezTo>
                    <a:pt x="1120" y="5751"/>
                    <a:pt x="1156" y="5739"/>
                    <a:pt x="1203" y="5716"/>
                  </a:cubicBezTo>
                  <a:lnTo>
                    <a:pt x="2989" y="4418"/>
                  </a:lnTo>
                  <a:lnTo>
                    <a:pt x="5168" y="4418"/>
                  </a:lnTo>
                  <a:cubicBezTo>
                    <a:pt x="5561" y="4418"/>
                    <a:pt x="5894" y="4084"/>
                    <a:pt x="5894" y="3692"/>
                  </a:cubicBezTo>
                  <a:lnTo>
                    <a:pt x="5894" y="727"/>
                  </a:lnTo>
                  <a:cubicBezTo>
                    <a:pt x="5894" y="322"/>
                    <a:pt x="5561" y="1"/>
                    <a:pt x="5168" y="1"/>
                  </a:cubicBezTo>
                  <a:close/>
                </a:path>
              </a:pathLst>
            </a:custGeom>
            <a:solidFill>
              <a:srgbClr val="E81F76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g2d67e62b2a9_0_105"/>
            <p:cNvSpPr/>
            <p:nvPr/>
          </p:nvSpPr>
          <p:spPr>
            <a:xfrm>
              <a:off x="1066574" y="2483353"/>
              <a:ext cx="28806" cy="11045"/>
            </a:xfrm>
            <a:custGeom>
              <a:rect b="b" l="l" r="r" t="t"/>
              <a:pathLst>
                <a:path extrusionOk="0" h="347" w="905">
                  <a:moveTo>
                    <a:pt x="179" y="1"/>
                  </a:moveTo>
                  <a:cubicBezTo>
                    <a:pt x="83" y="1"/>
                    <a:pt x="0" y="72"/>
                    <a:pt x="0" y="179"/>
                  </a:cubicBezTo>
                  <a:cubicBezTo>
                    <a:pt x="0" y="263"/>
                    <a:pt x="72" y="346"/>
                    <a:pt x="179" y="346"/>
                  </a:cubicBezTo>
                  <a:lnTo>
                    <a:pt x="726" y="346"/>
                  </a:lnTo>
                  <a:cubicBezTo>
                    <a:pt x="810" y="346"/>
                    <a:pt x="905" y="275"/>
                    <a:pt x="905" y="179"/>
                  </a:cubicBezTo>
                  <a:cubicBezTo>
                    <a:pt x="893" y="72"/>
                    <a:pt x="810" y="1"/>
                    <a:pt x="726" y="1"/>
                  </a:cubicBezTo>
                  <a:close/>
                </a:path>
              </a:pathLst>
            </a:custGeom>
            <a:solidFill>
              <a:srgbClr val="E81F76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g2d67e62b2a9_0_105"/>
            <p:cNvSpPr/>
            <p:nvPr/>
          </p:nvSpPr>
          <p:spPr>
            <a:xfrm>
              <a:off x="1107126" y="2483353"/>
              <a:ext cx="76201" cy="11045"/>
            </a:xfrm>
            <a:custGeom>
              <a:rect b="b" l="l" r="r" t="t"/>
              <a:pathLst>
                <a:path extrusionOk="0" h="347" w="2394">
                  <a:moveTo>
                    <a:pt x="179" y="1"/>
                  </a:moveTo>
                  <a:cubicBezTo>
                    <a:pt x="95" y="1"/>
                    <a:pt x="0" y="72"/>
                    <a:pt x="0" y="179"/>
                  </a:cubicBezTo>
                  <a:cubicBezTo>
                    <a:pt x="0" y="263"/>
                    <a:pt x="71" y="346"/>
                    <a:pt x="179" y="346"/>
                  </a:cubicBezTo>
                  <a:lnTo>
                    <a:pt x="2215" y="346"/>
                  </a:lnTo>
                  <a:cubicBezTo>
                    <a:pt x="2310" y="346"/>
                    <a:pt x="2393" y="275"/>
                    <a:pt x="2393" y="179"/>
                  </a:cubicBezTo>
                  <a:cubicBezTo>
                    <a:pt x="2393" y="72"/>
                    <a:pt x="2310" y="1"/>
                    <a:pt x="2215" y="1"/>
                  </a:cubicBezTo>
                  <a:close/>
                </a:path>
              </a:pathLst>
            </a:custGeom>
            <a:solidFill>
              <a:srgbClr val="E81F76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136;g2d67e62b2a9_0_105"/>
            <p:cNvSpPr/>
            <p:nvPr/>
          </p:nvSpPr>
          <p:spPr>
            <a:xfrm>
              <a:off x="1065810" y="2512542"/>
              <a:ext cx="117516" cy="11395"/>
            </a:xfrm>
            <a:custGeom>
              <a:rect b="b" l="l" r="r" t="t"/>
              <a:pathLst>
                <a:path extrusionOk="0" h="358" w="3692">
                  <a:moveTo>
                    <a:pt x="179" y="1"/>
                  </a:moveTo>
                  <a:cubicBezTo>
                    <a:pt x="96" y="1"/>
                    <a:pt x="0" y="72"/>
                    <a:pt x="0" y="179"/>
                  </a:cubicBezTo>
                  <a:cubicBezTo>
                    <a:pt x="0" y="274"/>
                    <a:pt x="84" y="358"/>
                    <a:pt x="179" y="358"/>
                  </a:cubicBezTo>
                  <a:lnTo>
                    <a:pt x="3513" y="358"/>
                  </a:lnTo>
                  <a:cubicBezTo>
                    <a:pt x="3608" y="358"/>
                    <a:pt x="3691" y="286"/>
                    <a:pt x="3691" y="179"/>
                  </a:cubicBezTo>
                  <a:cubicBezTo>
                    <a:pt x="3691" y="72"/>
                    <a:pt x="3608" y="1"/>
                    <a:pt x="3513" y="1"/>
                  </a:cubicBezTo>
                  <a:close/>
                </a:path>
              </a:pathLst>
            </a:custGeom>
            <a:solidFill>
              <a:srgbClr val="E81F76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" name="Google Shape;137;g2d67e62b2a9_0_105"/>
            <p:cNvSpPr/>
            <p:nvPr/>
          </p:nvSpPr>
          <p:spPr>
            <a:xfrm>
              <a:off x="1065810" y="2542112"/>
              <a:ext cx="76583" cy="11395"/>
            </a:xfrm>
            <a:custGeom>
              <a:rect b="b" l="l" r="r" t="t"/>
              <a:pathLst>
                <a:path extrusionOk="0" h="358" w="2406">
                  <a:moveTo>
                    <a:pt x="179" y="0"/>
                  </a:moveTo>
                  <a:cubicBezTo>
                    <a:pt x="96" y="0"/>
                    <a:pt x="0" y="72"/>
                    <a:pt x="0" y="179"/>
                  </a:cubicBezTo>
                  <a:cubicBezTo>
                    <a:pt x="0" y="262"/>
                    <a:pt x="84" y="357"/>
                    <a:pt x="179" y="357"/>
                  </a:cubicBezTo>
                  <a:lnTo>
                    <a:pt x="2227" y="357"/>
                  </a:lnTo>
                  <a:cubicBezTo>
                    <a:pt x="2310" y="357"/>
                    <a:pt x="2405" y="274"/>
                    <a:pt x="2405" y="179"/>
                  </a:cubicBezTo>
                  <a:cubicBezTo>
                    <a:pt x="2405" y="72"/>
                    <a:pt x="2310" y="0"/>
                    <a:pt x="2227" y="0"/>
                  </a:cubicBezTo>
                  <a:close/>
                </a:path>
              </a:pathLst>
            </a:custGeom>
            <a:solidFill>
              <a:srgbClr val="E81F76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g2d67e62b2a9_0_105"/>
            <p:cNvSpPr/>
            <p:nvPr/>
          </p:nvSpPr>
          <p:spPr>
            <a:xfrm>
              <a:off x="1154489" y="2542112"/>
              <a:ext cx="28838" cy="11395"/>
            </a:xfrm>
            <a:custGeom>
              <a:rect b="b" l="l" r="r" t="t"/>
              <a:pathLst>
                <a:path extrusionOk="0" h="358" w="906">
                  <a:moveTo>
                    <a:pt x="179" y="0"/>
                  </a:moveTo>
                  <a:cubicBezTo>
                    <a:pt x="96" y="0"/>
                    <a:pt x="0" y="72"/>
                    <a:pt x="0" y="179"/>
                  </a:cubicBezTo>
                  <a:cubicBezTo>
                    <a:pt x="0" y="262"/>
                    <a:pt x="72" y="357"/>
                    <a:pt x="179" y="357"/>
                  </a:cubicBezTo>
                  <a:lnTo>
                    <a:pt x="727" y="357"/>
                  </a:lnTo>
                  <a:cubicBezTo>
                    <a:pt x="822" y="357"/>
                    <a:pt x="905" y="274"/>
                    <a:pt x="905" y="179"/>
                  </a:cubicBezTo>
                  <a:cubicBezTo>
                    <a:pt x="905" y="72"/>
                    <a:pt x="822" y="0"/>
                    <a:pt x="727" y="0"/>
                  </a:cubicBezTo>
                  <a:close/>
                </a:path>
              </a:pathLst>
            </a:custGeom>
            <a:solidFill>
              <a:srgbClr val="E81F76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9" name="Google Shape;139;g2d67e62b2a9_0_105"/>
          <p:cNvSpPr txBox="1"/>
          <p:nvPr/>
        </p:nvSpPr>
        <p:spPr>
          <a:xfrm>
            <a:off x="3813600" y="1446750"/>
            <a:ext cx="2378700" cy="5808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3600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s-AR" sz="1800">
                <a:solidFill>
                  <a:srgbClr val="E81F76"/>
                </a:solidFill>
                <a:latin typeface="Encode Sans"/>
                <a:ea typeface="Encode Sans"/>
                <a:cs typeface="Encode Sans"/>
                <a:sym typeface="Encode Sans"/>
              </a:rPr>
              <a:t>línea 0800</a:t>
            </a:r>
            <a:r>
              <a:rPr b="1" lang="es-AR" sz="1800">
                <a:solidFill>
                  <a:srgbClr val="E81F76"/>
                </a:solidFill>
                <a:latin typeface="Encode Sans"/>
                <a:ea typeface="Encode Sans"/>
                <a:cs typeface="Encode Sans"/>
                <a:sym typeface="Encode Sans"/>
              </a:rPr>
              <a:t> +</a:t>
            </a:r>
            <a:r>
              <a:rPr b="1" lang="es-AR" sz="1800">
                <a:solidFill>
                  <a:srgbClr val="E81F76"/>
                </a:solidFill>
                <a:latin typeface="Encode Sans"/>
                <a:ea typeface="Encode Sans"/>
                <a:cs typeface="Encode Sans"/>
                <a:sym typeface="Encode Sans"/>
              </a:rPr>
              <a:t> </a:t>
            </a:r>
            <a:r>
              <a:rPr b="1" i="1" lang="es-AR" sz="1800">
                <a:solidFill>
                  <a:srgbClr val="E81F76"/>
                </a:solidFill>
                <a:latin typeface="Encode Sans"/>
                <a:ea typeface="Encode Sans"/>
                <a:cs typeface="Encode Sans"/>
                <a:sym typeface="Encode Sans"/>
              </a:rPr>
              <a:t>e-mail </a:t>
            </a:r>
            <a:br>
              <a:rPr b="1" i="1" lang="es-AR" sz="1800">
                <a:solidFill>
                  <a:srgbClr val="E81F76"/>
                </a:solidFill>
                <a:latin typeface="Encode Sans"/>
                <a:ea typeface="Encode Sans"/>
                <a:cs typeface="Encode Sans"/>
                <a:sym typeface="Encode Sans"/>
              </a:rPr>
            </a:br>
            <a:r>
              <a:rPr lang="es-AR" sz="1700">
                <a:solidFill>
                  <a:srgbClr val="E81F76"/>
                </a:solidFill>
                <a:latin typeface="Encode Sans Medium"/>
                <a:ea typeface="Encode Sans Medium"/>
                <a:cs typeface="Encode Sans Medium"/>
                <a:sym typeface="Encode Sans Medium"/>
              </a:rPr>
              <a:t>para orientación,</a:t>
            </a:r>
            <a:endParaRPr sz="1700">
              <a:solidFill>
                <a:srgbClr val="E81F76"/>
              </a:solidFill>
              <a:latin typeface="Encode Sans Medium"/>
              <a:ea typeface="Encode Sans Medium"/>
              <a:cs typeface="Encode Sans Medium"/>
              <a:sym typeface="Encode Sans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700">
                <a:solidFill>
                  <a:srgbClr val="E81F76"/>
                </a:solidFill>
                <a:latin typeface="Encode Sans Medium"/>
                <a:ea typeface="Encode Sans Medium"/>
                <a:cs typeface="Encode Sans Medium"/>
                <a:sym typeface="Encode Sans Medium"/>
              </a:rPr>
              <a:t>acompañamiento y derivación</a:t>
            </a:r>
            <a:endParaRPr sz="1300">
              <a:solidFill>
                <a:srgbClr val="E81F76"/>
              </a:solidFill>
              <a:latin typeface="Encode Sans Medium"/>
              <a:ea typeface="Encode Sans Medium"/>
              <a:cs typeface="Encode Sans Medium"/>
              <a:sym typeface="Encode Sans Medium"/>
            </a:endParaRPr>
          </a:p>
        </p:txBody>
      </p:sp>
      <p:sp>
        <p:nvSpPr>
          <p:cNvPr id="140" name="Google Shape;140;g2d67e62b2a9_0_105"/>
          <p:cNvSpPr/>
          <p:nvPr/>
        </p:nvSpPr>
        <p:spPr>
          <a:xfrm>
            <a:off x="910125" y="3965550"/>
            <a:ext cx="2681700" cy="1331100"/>
          </a:xfrm>
          <a:prstGeom prst="flowChartAlternateProcess">
            <a:avLst/>
          </a:prstGeom>
          <a:solidFill>
            <a:schemeClr val="lt1"/>
          </a:solidFill>
          <a:ln cap="flat" cmpd="sng" w="38100">
            <a:solidFill>
              <a:srgbClr val="00AEC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es-AR" sz="1800">
                <a:solidFill>
                  <a:srgbClr val="00AEC3"/>
                </a:solidFill>
                <a:latin typeface="Encode Sans Medium"/>
                <a:ea typeface="Encode Sans Medium"/>
                <a:cs typeface="Encode Sans Medium"/>
                <a:sym typeface="Encode Sans Medium"/>
              </a:rPr>
              <a:t>0800-222-5462 </a:t>
            </a:r>
            <a:r>
              <a:rPr lang="es-AR" sz="1800">
                <a:solidFill>
                  <a:srgbClr val="00AEC3"/>
                </a:solidFill>
                <a:uFill>
                  <a:noFill/>
                </a:uFill>
                <a:latin typeface="Encode Sans Medium"/>
                <a:ea typeface="Encode Sans Medium"/>
                <a:cs typeface="Encode Sans Medium"/>
                <a:sym typeface="Encode Sans Medium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consumodigitalpba</a:t>
            </a:r>
            <a:br>
              <a:rPr lang="es-AR" sz="1800">
                <a:solidFill>
                  <a:srgbClr val="00AEC3"/>
                </a:solidFill>
                <a:uFill>
                  <a:noFill/>
                </a:uFill>
                <a:latin typeface="Encode Sans Medium"/>
                <a:ea typeface="Encode Sans Medium"/>
                <a:cs typeface="Encode Sans Medium"/>
                <a:sym typeface="Encode Sans Medium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</a:br>
            <a:r>
              <a:rPr lang="es-AR" sz="1200">
                <a:solidFill>
                  <a:srgbClr val="00AEC3"/>
                </a:solidFill>
                <a:uFill>
                  <a:noFill/>
                </a:uFill>
                <a:latin typeface="Encode Sans Medium"/>
                <a:ea typeface="Encode Sans Medium"/>
                <a:cs typeface="Encode Sans Medium"/>
                <a:sym typeface="Encode Sans Medium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@gmail.com</a:t>
            </a:r>
            <a:endParaRPr sz="1200">
              <a:solidFill>
                <a:srgbClr val="00AEC3"/>
              </a:solidFill>
              <a:latin typeface="Encode Sans Medium"/>
              <a:ea typeface="Encode Sans Medium"/>
              <a:cs typeface="Encode Sans Medium"/>
              <a:sym typeface="Encode Sans Medium"/>
            </a:endParaRPr>
          </a:p>
          <a:p>
            <a:pPr indent="0" lvl="0" marL="0" marR="0" rtl="0" algn="ctr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es-AR" sz="1000">
                <a:solidFill>
                  <a:srgbClr val="999999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de Lunes a viernes de 8 a 24hs, y sábado y domingo de 10 a 22hs.</a:t>
            </a:r>
            <a:endParaRPr sz="1300">
              <a:solidFill>
                <a:srgbClr val="999999"/>
              </a:solidFill>
            </a:endParaRPr>
          </a:p>
        </p:txBody>
      </p:sp>
      <p:sp>
        <p:nvSpPr>
          <p:cNvPr id="141" name="Google Shape;141;g2d67e62b2a9_0_105"/>
          <p:cNvSpPr/>
          <p:nvPr/>
        </p:nvSpPr>
        <p:spPr>
          <a:xfrm>
            <a:off x="708225" y="1337675"/>
            <a:ext cx="774000" cy="774000"/>
          </a:xfrm>
          <a:prstGeom prst="ellipse">
            <a:avLst/>
          </a:prstGeom>
          <a:solidFill>
            <a:srgbClr val="E81F76"/>
          </a:solidFill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g2d67e62b2a9_0_105"/>
          <p:cNvSpPr/>
          <p:nvPr/>
        </p:nvSpPr>
        <p:spPr>
          <a:xfrm>
            <a:off x="3579750" y="1337675"/>
            <a:ext cx="774000" cy="774000"/>
          </a:xfrm>
          <a:prstGeom prst="ellipse">
            <a:avLst/>
          </a:prstGeom>
          <a:solidFill>
            <a:srgbClr val="E81F76"/>
          </a:solidFill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3" name="Google Shape;143;g2d67e62b2a9_0_105"/>
          <p:cNvGrpSpPr/>
          <p:nvPr/>
        </p:nvGrpSpPr>
        <p:grpSpPr>
          <a:xfrm>
            <a:off x="3713227" y="1468597"/>
            <a:ext cx="507046" cy="512169"/>
            <a:chOff x="2157462" y="4258496"/>
            <a:chExt cx="347435" cy="363369"/>
          </a:xfrm>
        </p:grpSpPr>
        <p:sp>
          <p:nvSpPr>
            <p:cNvPr id="144" name="Google Shape;144;g2d67e62b2a9_0_105"/>
            <p:cNvSpPr/>
            <p:nvPr/>
          </p:nvSpPr>
          <p:spPr>
            <a:xfrm>
              <a:off x="2296252" y="4258496"/>
              <a:ext cx="208644" cy="220778"/>
            </a:xfrm>
            <a:custGeom>
              <a:rect b="b" l="l" r="r" t="t"/>
              <a:pathLst>
                <a:path extrusionOk="0" h="6969" w="6586">
                  <a:moveTo>
                    <a:pt x="3322" y="0"/>
                  </a:moveTo>
                  <a:cubicBezTo>
                    <a:pt x="3113" y="0"/>
                    <a:pt x="2902" y="21"/>
                    <a:pt x="2692" y="63"/>
                  </a:cubicBezTo>
                  <a:cubicBezTo>
                    <a:pt x="1858" y="218"/>
                    <a:pt x="1144" y="694"/>
                    <a:pt x="668" y="1409"/>
                  </a:cubicBezTo>
                  <a:lnTo>
                    <a:pt x="489" y="1730"/>
                  </a:lnTo>
                  <a:cubicBezTo>
                    <a:pt x="441" y="1813"/>
                    <a:pt x="477" y="1909"/>
                    <a:pt x="560" y="1944"/>
                  </a:cubicBezTo>
                  <a:cubicBezTo>
                    <a:pt x="592" y="1960"/>
                    <a:pt x="623" y="1968"/>
                    <a:pt x="651" y="1968"/>
                  </a:cubicBezTo>
                  <a:cubicBezTo>
                    <a:pt x="707" y="1968"/>
                    <a:pt x="755" y="1936"/>
                    <a:pt x="787" y="1873"/>
                  </a:cubicBezTo>
                  <a:cubicBezTo>
                    <a:pt x="834" y="1766"/>
                    <a:pt x="894" y="1682"/>
                    <a:pt x="953" y="1587"/>
                  </a:cubicBezTo>
                  <a:cubicBezTo>
                    <a:pt x="1370" y="968"/>
                    <a:pt x="2001" y="539"/>
                    <a:pt x="2751" y="385"/>
                  </a:cubicBezTo>
                  <a:cubicBezTo>
                    <a:pt x="2936" y="349"/>
                    <a:pt x="3122" y="331"/>
                    <a:pt x="3307" y="331"/>
                  </a:cubicBezTo>
                  <a:cubicBezTo>
                    <a:pt x="3862" y="331"/>
                    <a:pt x="4409" y="492"/>
                    <a:pt x="4882" y="813"/>
                  </a:cubicBezTo>
                  <a:cubicBezTo>
                    <a:pt x="5502" y="1254"/>
                    <a:pt x="5930" y="1873"/>
                    <a:pt x="6085" y="2623"/>
                  </a:cubicBezTo>
                  <a:cubicBezTo>
                    <a:pt x="6228" y="3361"/>
                    <a:pt x="6085" y="4123"/>
                    <a:pt x="5656" y="4742"/>
                  </a:cubicBezTo>
                  <a:cubicBezTo>
                    <a:pt x="5117" y="5552"/>
                    <a:pt x="4227" y="6005"/>
                    <a:pt x="3296" y="6005"/>
                  </a:cubicBezTo>
                  <a:cubicBezTo>
                    <a:pt x="3036" y="6005"/>
                    <a:pt x="2773" y="5970"/>
                    <a:pt x="2513" y="5897"/>
                  </a:cubicBezTo>
                  <a:cubicBezTo>
                    <a:pt x="2492" y="5887"/>
                    <a:pt x="2475" y="5881"/>
                    <a:pt x="2459" y="5881"/>
                  </a:cubicBezTo>
                  <a:cubicBezTo>
                    <a:pt x="2439" y="5881"/>
                    <a:pt x="2420" y="5890"/>
                    <a:pt x="2394" y="5909"/>
                  </a:cubicBezTo>
                  <a:lnTo>
                    <a:pt x="1037" y="6552"/>
                  </a:lnTo>
                  <a:lnTo>
                    <a:pt x="1108" y="5040"/>
                  </a:lnTo>
                  <a:cubicBezTo>
                    <a:pt x="1108" y="5004"/>
                    <a:pt x="1096" y="4969"/>
                    <a:pt x="1084" y="4921"/>
                  </a:cubicBezTo>
                  <a:cubicBezTo>
                    <a:pt x="549" y="4242"/>
                    <a:pt x="334" y="3337"/>
                    <a:pt x="549" y="2480"/>
                  </a:cubicBezTo>
                  <a:cubicBezTo>
                    <a:pt x="560" y="2397"/>
                    <a:pt x="513" y="2302"/>
                    <a:pt x="430" y="2278"/>
                  </a:cubicBezTo>
                  <a:cubicBezTo>
                    <a:pt x="418" y="2276"/>
                    <a:pt x="406" y="2276"/>
                    <a:pt x="395" y="2276"/>
                  </a:cubicBezTo>
                  <a:cubicBezTo>
                    <a:pt x="314" y="2276"/>
                    <a:pt x="247" y="2313"/>
                    <a:pt x="215" y="2397"/>
                  </a:cubicBezTo>
                  <a:cubicBezTo>
                    <a:pt x="1" y="3314"/>
                    <a:pt x="203" y="4314"/>
                    <a:pt x="775" y="5076"/>
                  </a:cubicBezTo>
                  <a:lnTo>
                    <a:pt x="691" y="6790"/>
                  </a:lnTo>
                  <a:cubicBezTo>
                    <a:pt x="691" y="6850"/>
                    <a:pt x="727" y="6909"/>
                    <a:pt x="775" y="6933"/>
                  </a:cubicBezTo>
                  <a:cubicBezTo>
                    <a:pt x="799" y="6945"/>
                    <a:pt x="834" y="6969"/>
                    <a:pt x="858" y="6969"/>
                  </a:cubicBezTo>
                  <a:cubicBezTo>
                    <a:pt x="894" y="6969"/>
                    <a:pt x="906" y="6969"/>
                    <a:pt x="930" y="6945"/>
                  </a:cubicBezTo>
                  <a:lnTo>
                    <a:pt x="2477" y="6219"/>
                  </a:lnTo>
                  <a:cubicBezTo>
                    <a:pt x="2747" y="6290"/>
                    <a:pt x="3020" y="6324"/>
                    <a:pt x="3290" y="6324"/>
                  </a:cubicBezTo>
                  <a:cubicBezTo>
                    <a:pt x="3652" y="6324"/>
                    <a:pt x="4011" y="6263"/>
                    <a:pt x="4359" y="6147"/>
                  </a:cubicBezTo>
                  <a:cubicBezTo>
                    <a:pt x="5002" y="5921"/>
                    <a:pt x="5549" y="5492"/>
                    <a:pt x="5918" y="4921"/>
                  </a:cubicBezTo>
                  <a:cubicBezTo>
                    <a:pt x="6406" y="4242"/>
                    <a:pt x="6585" y="3397"/>
                    <a:pt x="6430" y="2564"/>
                  </a:cubicBezTo>
                  <a:cubicBezTo>
                    <a:pt x="6264" y="1730"/>
                    <a:pt x="5787" y="1016"/>
                    <a:pt x="5073" y="539"/>
                  </a:cubicBezTo>
                  <a:cubicBezTo>
                    <a:pt x="4548" y="183"/>
                    <a:pt x="3943" y="0"/>
                    <a:pt x="332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g2d67e62b2a9_0_105"/>
            <p:cNvSpPr/>
            <p:nvPr/>
          </p:nvSpPr>
          <p:spPr>
            <a:xfrm>
              <a:off x="2157462" y="4323313"/>
              <a:ext cx="300643" cy="298552"/>
            </a:xfrm>
            <a:custGeom>
              <a:rect b="b" l="l" r="r" t="t"/>
              <a:pathLst>
                <a:path extrusionOk="0" h="9424" w="9490">
                  <a:moveTo>
                    <a:pt x="2453" y="410"/>
                  </a:moveTo>
                  <a:lnTo>
                    <a:pt x="3798" y="2684"/>
                  </a:lnTo>
                  <a:lnTo>
                    <a:pt x="3072" y="3113"/>
                  </a:lnTo>
                  <a:lnTo>
                    <a:pt x="1727" y="839"/>
                  </a:lnTo>
                  <a:lnTo>
                    <a:pt x="2453" y="410"/>
                  </a:lnTo>
                  <a:close/>
                  <a:moveTo>
                    <a:pt x="2533" y="1"/>
                  </a:moveTo>
                  <a:cubicBezTo>
                    <a:pt x="2503" y="1"/>
                    <a:pt x="2475" y="9"/>
                    <a:pt x="2441" y="17"/>
                  </a:cubicBezTo>
                  <a:lnTo>
                    <a:pt x="1429" y="613"/>
                  </a:lnTo>
                  <a:cubicBezTo>
                    <a:pt x="1358" y="660"/>
                    <a:pt x="1322" y="768"/>
                    <a:pt x="1370" y="839"/>
                  </a:cubicBezTo>
                  <a:lnTo>
                    <a:pt x="1477" y="1018"/>
                  </a:lnTo>
                  <a:lnTo>
                    <a:pt x="1060" y="1244"/>
                  </a:lnTo>
                  <a:cubicBezTo>
                    <a:pt x="631" y="1458"/>
                    <a:pt x="298" y="1851"/>
                    <a:pt x="143" y="2315"/>
                  </a:cubicBezTo>
                  <a:cubicBezTo>
                    <a:pt x="0" y="2780"/>
                    <a:pt x="24" y="3268"/>
                    <a:pt x="250" y="3708"/>
                  </a:cubicBezTo>
                  <a:cubicBezTo>
                    <a:pt x="465" y="4137"/>
                    <a:pt x="1084" y="4875"/>
                    <a:pt x="1572" y="5411"/>
                  </a:cubicBezTo>
                  <a:cubicBezTo>
                    <a:pt x="1608" y="5435"/>
                    <a:pt x="1655" y="5471"/>
                    <a:pt x="1691" y="5471"/>
                  </a:cubicBezTo>
                  <a:cubicBezTo>
                    <a:pt x="1739" y="5471"/>
                    <a:pt x="1774" y="5447"/>
                    <a:pt x="1810" y="5423"/>
                  </a:cubicBezTo>
                  <a:cubicBezTo>
                    <a:pt x="1893" y="5363"/>
                    <a:pt x="1893" y="5256"/>
                    <a:pt x="1834" y="5185"/>
                  </a:cubicBezTo>
                  <a:cubicBezTo>
                    <a:pt x="1155" y="4459"/>
                    <a:pt x="715" y="3875"/>
                    <a:pt x="560" y="3577"/>
                  </a:cubicBezTo>
                  <a:cubicBezTo>
                    <a:pt x="215" y="2851"/>
                    <a:pt x="489" y="1946"/>
                    <a:pt x="1215" y="1553"/>
                  </a:cubicBezTo>
                  <a:lnTo>
                    <a:pt x="1655" y="1327"/>
                  </a:lnTo>
                  <a:lnTo>
                    <a:pt x="2584" y="2923"/>
                  </a:lnTo>
                  <a:cubicBezTo>
                    <a:pt x="2501" y="2970"/>
                    <a:pt x="2405" y="3018"/>
                    <a:pt x="2334" y="3089"/>
                  </a:cubicBezTo>
                  <a:cubicBezTo>
                    <a:pt x="1965" y="3411"/>
                    <a:pt x="1905" y="3970"/>
                    <a:pt x="2191" y="4363"/>
                  </a:cubicBezTo>
                  <a:cubicBezTo>
                    <a:pt x="2334" y="4578"/>
                    <a:pt x="4930" y="7161"/>
                    <a:pt x="5132" y="7316"/>
                  </a:cubicBezTo>
                  <a:cubicBezTo>
                    <a:pt x="5299" y="7435"/>
                    <a:pt x="5501" y="7495"/>
                    <a:pt x="5703" y="7495"/>
                  </a:cubicBezTo>
                  <a:cubicBezTo>
                    <a:pt x="5965" y="7495"/>
                    <a:pt x="6215" y="7387"/>
                    <a:pt x="6418" y="7161"/>
                  </a:cubicBezTo>
                  <a:cubicBezTo>
                    <a:pt x="6489" y="7090"/>
                    <a:pt x="6537" y="7006"/>
                    <a:pt x="6585" y="6911"/>
                  </a:cubicBezTo>
                  <a:lnTo>
                    <a:pt x="8168" y="7852"/>
                  </a:lnTo>
                  <a:lnTo>
                    <a:pt x="7954" y="8280"/>
                  </a:lnTo>
                  <a:cubicBezTo>
                    <a:pt x="7676" y="8795"/>
                    <a:pt x="7141" y="9094"/>
                    <a:pt x="6590" y="9094"/>
                  </a:cubicBezTo>
                  <a:cubicBezTo>
                    <a:pt x="6363" y="9094"/>
                    <a:pt x="6133" y="9043"/>
                    <a:pt x="5918" y="8935"/>
                  </a:cubicBezTo>
                  <a:cubicBezTo>
                    <a:pt x="5346" y="8638"/>
                    <a:pt x="3798" y="7268"/>
                    <a:pt x="2334" y="5721"/>
                  </a:cubicBezTo>
                  <a:cubicBezTo>
                    <a:pt x="2304" y="5685"/>
                    <a:pt x="2263" y="5667"/>
                    <a:pt x="2219" y="5667"/>
                  </a:cubicBezTo>
                  <a:cubicBezTo>
                    <a:pt x="2176" y="5667"/>
                    <a:pt x="2132" y="5685"/>
                    <a:pt x="2096" y="5721"/>
                  </a:cubicBezTo>
                  <a:cubicBezTo>
                    <a:pt x="2024" y="5780"/>
                    <a:pt x="2024" y="5887"/>
                    <a:pt x="2096" y="5959"/>
                  </a:cubicBezTo>
                  <a:cubicBezTo>
                    <a:pt x="3394" y="7328"/>
                    <a:pt x="5072" y="8888"/>
                    <a:pt x="5787" y="9233"/>
                  </a:cubicBezTo>
                  <a:cubicBezTo>
                    <a:pt x="6037" y="9364"/>
                    <a:pt x="6323" y="9423"/>
                    <a:pt x="6608" y="9423"/>
                  </a:cubicBezTo>
                  <a:cubicBezTo>
                    <a:pt x="6799" y="9423"/>
                    <a:pt x="6989" y="9400"/>
                    <a:pt x="7192" y="9340"/>
                  </a:cubicBezTo>
                  <a:cubicBezTo>
                    <a:pt x="7644" y="9185"/>
                    <a:pt x="8037" y="8864"/>
                    <a:pt x="8263" y="8423"/>
                  </a:cubicBezTo>
                  <a:lnTo>
                    <a:pt x="8478" y="8007"/>
                  </a:lnTo>
                  <a:lnTo>
                    <a:pt x="8656" y="8114"/>
                  </a:lnTo>
                  <a:cubicBezTo>
                    <a:pt x="8692" y="8126"/>
                    <a:pt x="8716" y="8149"/>
                    <a:pt x="8751" y="8149"/>
                  </a:cubicBezTo>
                  <a:cubicBezTo>
                    <a:pt x="8811" y="8149"/>
                    <a:pt x="8871" y="8114"/>
                    <a:pt x="8894" y="8054"/>
                  </a:cubicBezTo>
                  <a:lnTo>
                    <a:pt x="9490" y="7042"/>
                  </a:lnTo>
                  <a:cubicBezTo>
                    <a:pt x="9442" y="6983"/>
                    <a:pt x="9454" y="6947"/>
                    <a:pt x="9442" y="6899"/>
                  </a:cubicBezTo>
                  <a:cubicBezTo>
                    <a:pt x="9418" y="6852"/>
                    <a:pt x="9394" y="6828"/>
                    <a:pt x="9359" y="6792"/>
                  </a:cubicBezTo>
                  <a:lnTo>
                    <a:pt x="8251" y="6137"/>
                  </a:lnTo>
                  <a:cubicBezTo>
                    <a:pt x="8225" y="6122"/>
                    <a:pt x="8198" y="6116"/>
                    <a:pt x="8171" y="6116"/>
                  </a:cubicBezTo>
                  <a:cubicBezTo>
                    <a:pt x="8113" y="6116"/>
                    <a:pt x="8058" y="6148"/>
                    <a:pt x="8025" y="6197"/>
                  </a:cubicBezTo>
                  <a:cubicBezTo>
                    <a:pt x="7978" y="6268"/>
                    <a:pt x="8001" y="6375"/>
                    <a:pt x="8085" y="6423"/>
                  </a:cubicBezTo>
                  <a:lnTo>
                    <a:pt x="9061" y="7006"/>
                  </a:lnTo>
                  <a:lnTo>
                    <a:pt x="8632" y="7733"/>
                  </a:lnTo>
                  <a:lnTo>
                    <a:pt x="6358" y="6387"/>
                  </a:lnTo>
                  <a:lnTo>
                    <a:pt x="6787" y="5661"/>
                  </a:lnTo>
                  <a:lnTo>
                    <a:pt x="7501" y="6078"/>
                  </a:lnTo>
                  <a:cubicBezTo>
                    <a:pt x="7524" y="6093"/>
                    <a:pt x="7550" y="6099"/>
                    <a:pt x="7576" y="6099"/>
                  </a:cubicBezTo>
                  <a:cubicBezTo>
                    <a:pt x="7634" y="6099"/>
                    <a:pt x="7695" y="6067"/>
                    <a:pt x="7728" y="6018"/>
                  </a:cubicBezTo>
                  <a:cubicBezTo>
                    <a:pt x="7775" y="5947"/>
                    <a:pt x="7739" y="5840"/>
                    <a:pt x="7668" y="5792"/>
                  </a:cubicBezTo>
                  <a:lnTo>
                    <a:pt x="6823" y="5292"/>
                  </a:lnTo>
                  <a:cubicBezTo>
                    <a:pt x="6796" y="5272"/>
                    <a:pt x="6770" y="5263"/>
                    <a:pt x="6744" y="5263"/>
                  </a:cubicBezTo>
                  <a:cubicBezTo>
                    <a:pt x="6723" y="5263"/>
                    <a:pt x="6701" y="5269"/>
                    <a:pt x="6680" y="5280"/>
                  </a:cubicBezTo>
                  <a:cubicBezTo>
                    <a:pt x="6644" y="5292"/>
                    <a:pt x="6608" y="5316"/>
                    <a:pt x="6585" y="5351"/>
                  </a:cubicBezTo>
                  <a:lnTo>
                    <a:pt x="5989" y="6364"/>
                  </a:lnTo>
                  <a:cubicBezTo>
                    <a:pt x="5942" y="6435"/>
                    <a:pt x="5965" y="6542"/>
                    <a:pt x="6049" y="6578"/>
                  </a:cubicBezTo>
                  <a:lnTo>
                    <a:pt x="6263" y="6721"/>
                  </a:lnTo>
                  <a:lnTo>
                    <a:pt x="6251" y="6745"/>
                  </a:lnTo>
                  <a:cubicBezTo>
                    <a:pt x="6227" y="6804"/>
                    <a:pt x="6192" y="6864"/>
                    <a:pt x="6144" y="6923"/>
                  </a:cubicBezTo>
                  <a:cubicBezTo>
                    <a:pt x="6026" y="7062"/>
                    <a:pt x="5856" y="7136"/>
                    <a:pt x="5680" y="7136"/>
                  </a:cubicBezTo>
                  <a:cubicBezTo>
                    <a:pt x="5554" y="7136"/>
                    <a:pt x="5425" y="7098"/>
                    <a:pt x="5311" y="7018"/>
                  </a:cubicBezTo>
                  <a:cubicBezTo>
                    <a:pt x="5132" y="6887"/>
                    <a:pt x="2572" y="4328"/>
                    <a:pt x="2441" y="4149"/>
                  </a:cubicBezTo>
                  <a:cubicBezTo>
                    <a:pt x="2251" y="3887"/>
                    <a:pt x="2298" y="3530"/>
                    <a:pt x="2536" y="3316"/>
                  </a:cubicBezTo>
                  <a:cubicBezTo>
                    <a:pt x="2572" y="3268"/>
                    <a:pt x="2632" y="3232"/>
                    <a:pt x="2715" y="3208"/>
                  </a:cubicBezTo>
                  <a:lnTo>
                    <a:pt x="2739" y="3196"/>
                  </a:lnTo>
                  <a:lnTo>
                    <a:pt x="2870" y="3411"/>
                  </a:lnTo>
                  <a:cubicBezTo>
                    <a:pt x="2906" y="3470"/>
                    <a:pt x="2965" y="3506"/>
                    <a:pt x="3025" y="3506"/>
                  </a:cubicBezTo>
                  <a:cubicBezTo>
                    <a:pt x="3048" y="3506"/>
                    <a:pt x="3084" y="3494"/>
                    <a:pt x="3108" y="3470"/>
                  </a:cubicBezTo>
                  <a:lnTo>
                    <a:pt x="4120" y="2875"/>
                  </a:lnTo>
                  <a:cubicBezTo>
                    <a:pt x="4168" y="2851"/>
                    <a:pt x="4179" y="2815"/>
                    <a:pt x="4203" y="2768"/>
                  </a:cubicBezTo>
                  <a:cubicBezTo>
                    <a:pt x="4215" y="2732"/>
                    <a:pt x="4203" y="2684"/>
                    <a:pt x="4179" y="2637"/>
                  </a:cubicBezTo>
                  <a:lnTo>
                    <a:pt x="2679" y="77"/>
                  </a:lnTo>
                  <a:cubicBezTo>
                    <a:pt x="2644" y="29"/>
                    <a:pt x="2620" y="17"/>
                    <a:pt x="2572" y="6"/>
                  </a:cubicBezTo>
                  <a:cubicBezTo>
                    <a:pt x="2558" y="2"/>
                    <a:pt x="2545" y="1"/>
                    <a:pt x="253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6" name="Google Shape;146;g2d67e62b2a9_0_105"/>
          <p:cNvGrpSpPr/>
          <p:nvPr/>
        </p:nvGrpSpPr>
        <p:grpSpPr>
          <a:xfrm>
            <a:off x="879382" y="1472175"/>
            <a:ext cx="431681" cy="505022"/>
            <a:chOff x="871254" y="3360146"/>
            <a:chExt cx="285183" cy="347023"/>
          </a:xfrm>
        </p:grpSpPr>
        <p:sp>
          <p:nvSpPr>
            <p:cNvPr id="147" name="Google Shape;147;g2d67e62b2a9_0_105"/>
            <p:cNvSpPr/>
            <p:nvPr/>
          </p:nvSpPr>
          <p:spPr>
            <a:xfrm>
              <a:off x="871254" y="3360146"/>
              <a:ext cx="135052" cy="164863"/>
            </a:xfrm>
            <a:custGeom>
              <a:rect b="b" l="l" r="r" t="t"/>
              <a:pathLst>
                <a:path extrusionOk="0" h="5204" w="4263">
                  <a:moveTo>
                    <a:pt x="4084" y="0"/>
                  </a:moveTo>
                  <a:cubicBezTo>
                    <a:pt x="2965" y="107"/>
                    <a:pt x="1941" y="619"/>
                    <a:pt x="1179" y="1453"/>
                  </a:cubicBezTo>
                  <a:cubicBezTo>
                    <a:pt x="417" y="2286"/>
                    <a:pt x="0" y="3358"/>
                    <a:pt x="0" y="4489"/>
                  </a:cubicBezTo>
                  <a:cubicBezTo>
                    <a:pt x="0" y="4679"/>
                    <a:pt x="12" y="4870"/>
                    <a:pt x="36" y="5060"/>
                  </a:cubicBezTo>
                  <a:cubicBezTo>
                    <a:pt x="48" y="5144"/>
                    <a:pt x="107" y="5203"/>
                    <a:pt x="191" y="5203"/>
                  </a:cubicBezTo>
                  <a:lnTo>
                    <a:pt x="214" y="5203"/>
                  </a:lnTo>
                  <a:cubicBezTo>
                    <a:pt x="298" y="5179"/>
                    <a:pt x="357" y="5108"/>
                    <a:pt x="345" y="5025"/>
                  </a:cubicBezTo>
                  <a:cubicBezTo>
                    <a:pt x="310" y="4834"/>
                    <a:pt x="310" y="4667"/>
                    <a:pt x="310" y="4477"/>
                  </a:cubicBezTo>
                  <a:cubicBezTo>
                    <a:pt x="310" y="2310"/>
                    <a:pt x="1941" y="524"/>
                    <a:pt x="4096" y="310"/>
                  </a:cubicBezTo>
                  <a:cubicBezTo>
                    <a:pt x="4107" y="312"/>
                    <a:pt x="4118" y="313"/>
                    <a:pt x="4128" y="313"/>
                  </a:cubicBezTo>
                  <a:cubicBezTo>
                    <a:pt x="4215" y="313"/>
                    <a:pt x="4263" y="229"/>
                    <a:pt x="4263" y="155"/>
                  </a:cubicBezTo>
                  <a:cubicBezTo>
                    <a:pt x="4239" y="60"/>
                    <a:pt x="4167" y="0"/>
                    <a:pt x="40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g2d67e62b2a9_0_105"/>
            <p:cNvSpPr/>
            <p:nvPr/>
          </p:nvSpPr>
          <p:spPr>
            <a:xfrm>
              <a:off x="876132" y="3360146"/>
              <a:ext cx="280305" cy="347023"/>
            </a:xfrm>
            <a:custGeom>
              <a:rect b="b" l="l" r="r" t="t"/>
              <a:pathLst>
                <a:path extrusionOk="0" h="10954" w="8848">
                  <a:moveTo>
                    <a:pt x="4585" y="0"/>
                  </a:moveTo>
                  <a:cubicBezTo>
                    <a:pt x="4490" y="0"/>
                    <a:pt x="4418" y="60"/>
                    <a:pt x="4418" y="155"/>
                  </a:cubicBezTo>
                  <a:cubicBezTo>
                    <a:pt x="4418" y="238"/>
                    <a:pt x="4478" y="322"/>
                    <a:pt x="4561" y="322"/>
                  </a:cubicBezTo>
                  <a:cubicBezTo>
                    <a:pt x="6787" y="441"/>
                    <a:pt x="8526" y="2262"/>
                    <a:pt x="8526" y="4489"/>
                  </a:cubicBezTo>
                  <a:cubicBezTo>
                    <a:pt x="8526" y="6298"/>
                    <a:pt x="7359" y="7906"/>
                    <a:pt x="5621" y="8454"/>
                  </a:cubicBezTo>
                  <a:cubicBezTo>
                    <a:pt x="5597" y="8477"/>
                    <a:pt x="5549" y="8489"/>
                    <a:pt x="5537" y="8537"/>
                  </a:cubicBezTo>
                  <a:lnTo>
                    <a:pt x="4347" y="10501"/>
                  </a:lnTo>
                  <a:lnTo>
                    <a:pt x="3156" y="8537"/>
                  </a:lnTo>
                  <a:cubicBezTo>
                    <a:pt x="3132" y="8501"/>
                    <a:pt x="3108" y="8477"/>
                    <a:pt x="3061" y="8454"/>
                  </a:cubicBezTo>
                  <a:cubicBezTo>
                    <a:pt x="1727" y="8025"/>
                    <a:pt x="715" y="6965"/>
                    <a:pt x="322" y="5632"/>
                  </a:cubicBezTo>
                  <a:cubicBezTo>
                    <a:pt x="303" y="5556"/>
                    <a:pt x="238" y="5517"/>
                    <a:pt x="177" y="5517"/>
                  </a:cubicBezTo>
                  <a:cubicBezTo>
                    <a:pt x="161" y="5517"/>
                    <a:pt x="146" y="5520"/>
                    <a:pt x="132" y="5525"/>
                  </a:cubicBezTo>
                  <a:cubicBezTo>
                    <a:pt x="37" y="5560"/>
                    <a:pt x="1" y="5644"/>
                    <a:pt x="25" y="5715"/>
                  </a:cubicBezTo>
                  <a:cubicBezTo>
                    <a:pt x="239" y="6429"/>
                    <a:pt x="608" y="7084"/>
                    <a:pt x="1132" y="7608"/>
                  </a:cubicBezTo>
                  <a:cubicBezTo>
                    <a:pt x="1632" y="8132"/>
                    <a:pt x="2239" y="8513"/>
                    <a:pt x="2930" y="8739"/>
                  </a:cubicBezTo>
                  <a:lnTo>
                    <a:pt x="4228" y="10882"/>
                  </a:lnTo>
                  <a:cubicBezTo>
                    <a:pt x="4251" y="10930"/>
                    <a:pt x="4299" y="10954"/>
                    <a:pt x="4359" y="10954"/>
                  </a:cubicBezTo>
                  <a:cubicBezTo>
                    <a:pt x="4418" y="10954"/>
                    <a:pt x="4466" y="10930"/>
                    <a:pt x="4490" y="10882"/>
                  </a:cubicBezTo>
                  <a:lnTo>
                    <a:pt x="5787" y="8739"/>
                  </a:lnTo>
                  <a:cubicBezTo>
                    <a:pt x="6668" y="8442"/>
                    <a:pt x="7407" y="7894"/>
                    <a:pt x="7978" y="7144"/>
                  </a:cubicBezTo>
                  <a:cubicBezTo>
                    <a:pt x="8550" y="6370"/>
                    <a:pt x="8847" y="5441"/>
                    <a:pt x="8847" y="4465"/>
                  </a:cubicBezTo>
                  <a:cubicBezTo>
                    <a:pt x="8847" y="2107"/>
                    <a:pt x="6978" y="119"/>
                    <a:pt x="45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g2d67e62b2a9_0_105"/>
            <p:cNvSpPr/>
            <p:nvPr/>
          </p:nvSpPr>
          <p:spPr>
            <a:xfrm>
              <a:off x="950073" y="3450656"/>
              <a:ext cx="792" cy="1172"/>
            </a:xfrm>
            <a:custGeom>
              <a:rect b="b" l="l" r="r" t="t"/>
              <a:pathLst>
                <a:path extrusionOk="0" h="37" w="25">
                  <a:moveTo>
                    <a:pt x="24" y="1"/>
                  </a:moveTo>
                  <a:lnTo>
                    <a:pt x="12" y="24"/>
                  </a:lnTo>
                  <a:cubicBezTo>
                    <a:pt x="12" y="24"/>
                    <a:pt x="0" y="24"/>
                    <a:pt x="0" y="36"/>
                  </a:cubicBezTo>
                  <a:cubicBezTo>
                    <a:pt x="12" y="24"/>
                    <a:pt x="24" y="24"/>
                    <a:pt x="2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g2d67e62b2a9_0_105"/>
            <p:cNvSpPr/>
            <p:nvPr/>
          </p:nvSpPr>
          <p:spPr>
            <a:xfrm>
              <a:off x="923304" y="3434784"/>
              <a:ext cx="178042" cy="156594"/>
            </a:xfrm>
            <a:custGeom>
              <a:rect b="b" l="l" r="r" t="t"/>
              <a:pathLst>
                <a:path extrusionOk="0" h="4943" w="5620">
                  <a:moveTo>
                    <a:pt x="845" y="549"/>
                  </a:moveTo>
                  <a:cubicBezTo>
                    <a:pt x="844" y="550"/>
                    <a:pt x="842" y="552"/>
                    <a:pt x="841" y="553"/>
                  </a:cubicBezTo>
                  <a:lnTo>
                    <a:pt x="841" y="553"/>
                  </a:lnTo>
                  <a:cubicBezTo>
                    <a:pt x="842" y="552"/>
                    <a:pt x="844" y="550"/>
                    <a:pt x="845" y="549"/>
                  </a:cubicBezTo>
                  <a:close/>
                  <a:moveTo>
                    <a:pt x="4548" y="2561"/>
                  </a:moveTo>
                  <a:lnTo>
                    <a:pt x="4548" y="3145"/>
                  </a:lnTo>
                  <a:cubicBezTo>
                    <a:pt x="4548" y="3228"/>
                    <a:pt x="4620" y="3300"/>
                    <a:pt x="4715" y="3300"/>
                  </a:cubicBezTo>
                  <a:lnTo>
                    <a:pt x="5298" y="3300"/>
                  </a:lnTo>
                  <a:lnTo>
                    <a:pt x="5298" y="3871"/>
                  </a:lnTo>
                  <a:lnTo>
                    <a:pt x="4715" y="3871"/>
                  </a:lnTo>
                  <a:cubicBezTo>
                    <a:pt x="4620" y="3871"/>
                    <a:pt x="4548" y="3942"/>
                    <a:pt x="4548" y="4038"/>
                  </a:cubicBezTo>
                  <a:lnTo>
                    <a:pt x="4548" y="4609"/>
                  </a:lnTo>
                  <a:lnTo>
                    <a:pt x="3989" y="4609"/>
                  </a:lnTo>
                  <a:lnTo>
                    <a:pt x="3989" y="4038"/>
                  </a:lnTo>
                  <a:cubicBezTo>
                    <a:pt x="3989" y="3942"/>
                    <a:pt x="3905" y="3871"/>
                    <a:pt x="3822" y="3871"/>
                  </a:cubicBezTo>
                  <a:lnTo>
                    <a:pt x="3239" y="3871"/>
                  </a:lnTo>
                  <a:lnTo>
                    <a:pt x="3239" y="3300"/>
                  </a:lnTo>
                  <a:lnTo>
                    <a:pt x="3822" y="3300"/>
                  </a:lnTo>
                  <a:cubicBezTo>
                    <a:pt x="3905" y="3300"/>
                    <a:pt x="3989" y="3228"/>
                    <a:pt x="3989" y="3145"/>
                  </a:cubicBezTo>
                  <a:lnTo>
                    <a:pt x="3989" y="2561"/>
                  </a:lnTo>
                  <a:close/>
                  <a:moveTo>
                    <a:pt x="1441" y="0"/>
                  </a:moveTo>
                  <a:cubicBezTo>
                    <a:pt x="1159" y="0"/>
                    <a:pt x="895" y="90"/>
                    <a:pt x="667" y="263"/>
                  </a:cubicBezTo>
                  <a:cubicBezTo>
                    <a:pt x="0" y="787"/>
                    <a:pt x="0" y="1716"/>
                    <a:pt x="274" y="2347"/>
                  </a:cubicBezTo>
                  <a:cubicBezTo>
                    <a:pt x="441" y="2704"/>
                    <a:pt x="679" y="3038"/>
                    <a:pt x="988" y="3371"/>
                  </a:cubicBezTo>
                  <a:cubicBezTo>
                    <a:pt x="1441" y="3859"/>
                    <a:pt x="1941" y="4228"/>
                    <a:pt x="2405" y="4585"/>
                  </a:cubicBezTo>
                  <a:cubicBezTo>
                    <a:pt x="2441" y="4597"/>
                    <a:pt x="2465" y="4609"/>
                    <a:pt x="2500" y="4609"/>
                  </a:cubicBezTo>
                  <a:cubicBezTo>
                    <a:pt x="2524" y="4609"/>
                    <a:pt x="2560" y="4597"/>
                    <a:pt x="2584" y="4585"/>
                  </a:cubicBezTo>
                  <a:cubicBezTo>
                    <a:pt x="2798" y="4454"/>
                    <a:pt x="2977" y="4312"/>
                    <a:pt x="3131" y="4193"/>
                  </a:cubicBezTo>
                  <a:lnTo>
                    <a:pt x="3667" y="4193"/>
                  </a:lnTo>
                  <a:lnTo>
                    <a:pt x="3667" y="4776"/>
                  </a:lnTo>
                  <a:cubicBezTo>
                    <a:pt x="3667" y="4859"/>
                    <a:pt x="3739" y="4943"/>
                    <a:pt x="3834" y="4943"/>
                  </a:cubicBezTo>
                  <a:lnTo>
                    <a:pt x="4715" y="4943"/>
                  </a:lnTo>
                  <a:cubicBezTo>
                    <a:pt x="4798" y="4943"/>
                    <a:pt x="4870" y="4859"/>
                    <a:pt x="4870" y="4776"/>
                  </a:cubicBezTo>
                  <a:lnTo>
                    <a:pt x="4870" y="4193"/>
                  </a:lnTo>
                  <a:lnTo>
                    <a:pt x="5453" y="4193"/>
                  </a:lnTo>
                  <a:cubicBezTo>
                    <a:pt x="5548" y="4193"/>
                    <a:pt x="5620" y="4121"/>
                    <a:pt x="5620" y="4026"/>
                  </a:cubicBezTo>
                  <a:lnTo>
                    <a:pt x="5620" y="3157"/>
                  </a:lnTo>
                  <a:cubicBezTo>
                    <a:pt x="5620" y="3050"/>
                    <a:pt x="5548" y="2978"/>
                    <a:pt x="5453" y="2978"/>
                  </a:cubicBezTo>
                  <a:lnTo>
                    <a:pt x="4882" y="2978"/>
                  </a:lnTo>
                  <a:lnTo>
                    <a:pt x="4882" y="2395"/>
                  </a:lnTo>
                  <a:cubicBezTo>
                    <a:pt x="4882" y="2323"/>
                    <a:pt x="4834" y="2276"/>
                    <a:pt x="4775" y="2252"/>
                  </a:cubicBezTo>
                  <a:cubicBezTo>
                    <a:pt x="4798" y="2157"/>
                    <a:pt x="4834" y="2073"/>
                    <a:pt x="4858" y="1966"/>
                  </a:cubicBezTo>
                  <a:cubicBezTo>
                    <a:pt x="4882" y="1871"/>
                    <a:pt x="4834" y="1787"/>
                    <a:pt x="4739" y="1776"/>
                  </a:cubicBezTo>
                  <a:cubicBezTo>
                    <a:pt x="4725" y="1771"/>
                    <a:pt x="4710" y="1769"/>
                    <a:pt x="4695" y="1769"/>
                  </a:cubicBezTo>
                  <a:cubicBezTo>
                    <a:pt x="4625" y="1769"/>
                    <a:pt x="4558" y="1816"/>
                    <a:pt x="4548" y="1895"/>
                  </a:cubicBezTo>
                  <a:cubicBezTo>
                    <a:pt x="4525" y="2014"/>
                    <a:pt x="4489" y="2109"/>
                    <a:pt x="4429" y="2228"/>
                  </a:cubicBezTo>
                  <a:lnTo>
                    <a:pt x="3834" y="2228"/>
                  </a:lnTo>
                  <a:cubicBezTo>
                    <a:pt x="3739" y="2228"/>
                    <a:pt x="3667" y="2311"/>
                    <a:pt x="3667" y="2395"/>
                  </a:cubicBezTo>
                  <a:lnTo>
                    <a:pt x="3667" y="2978"/>
                  </a:lnTo>
                  <a:lnTo>
                    <a:pt x="3096" y="2978"/>
                  </a:lnTo>
                  <a:cubicBezTo>
                    <a:pt x="3001" y="2978"/>
                    <a:pt x="2929" y="3050"/>
                    <a:pt x="2929" y="3145"/>
                  </a:cubicBezTo>
                  <a:lnTo>
                    <a:pt x="2929" y="3942"/>
                  </a:lnTo>
                  <a:cubicBezTo>
                    <a:pt x="2798" y="4050"/>
                    <a:pt x="2655" y="4157"/>
                    <a:pt x="2500" y="4252"/>
                  </a:cubicBezTo>
                  <a:cubicBezTo>
                    <a:pt x="2060" y="3942"/>
                    <a:pt x="1619" y="3585"/>
                    <a:pt x="1215" y="3169"/>
                  </a:cubicBezTo>
                  <a:cubicBezTo>
                    <a:pt x="917" y="2859"/>
                    <a:pt x="715" y="2549"/>
                    <a:pt x="560" y="2228"/>
                  </a:cubicBezTo>
                  <a:cubicBezTo>
                    <a:pt x="322" y="1718"/>
                    <a:pt x="322" y="970"/>
                    <a:pt x="841" y="553"/>
                  </a:cubicBezTo>
                  <a:lnTo>
                    <a:pt x="841" y="553"/>
                  </a:lnTo>
                  <a:cubicBezTo>
                    <a:pt x="770" y="610"/>
                    <a:pt x="665" y="692"/>
                    <a:pt x="665" y="692"/>
                  </a:cubicBezTo>
                  <a:cubicBezTo>
                    <a:pt x="664" y="692"/>
                    <a:pt x="713" y="653"/>
                    <a:pt x="857" y="537"/>
                  </a:cubicBezTo>
                  <a:cubicBezTo>
                    <a:pt x="887" y="514"/>
                    <a:pt x="899" y="505"/>
                    <a:pt x="899" y="505"/>
                  </a:cubicBezTo>
                  <a:lnTo>
                    <a:pt x="899" y="505"/>
                  </a:lnTo>
                  <a:cubicBezTo>
                    <a:pt x="899" y="505"/>
                    <a:pt x="887" y="514"/>
                    <a:pt x="869" y="525"/>
                  </a:cubicBezTo>
                  <a:cubicBezTo>
                    <a:pt x="1045" y="396"/>
                    <a:pt x="1250" y="331"/>
                    <a:pt x="1461" y="331"/>
                  </a:cubicBezTo>
                  <a:cubicBezTo>
                    <a:pt x="1521" y="331"/>
                    <a:pt x="1582" y="336"/>
                    <a:pt x="1643" y="347"/>
                  </a:cubicBezTo>
                  <a:cubicBezTo>
                    <a:pt x="1941" y="406"/>
                    <a:pt x="2191" y="561"/>
                    <a:pt x="2358" y="799"/>
                  </a:cubicBezTo>
                  <a:cubicBezTo>
                    <a:pt x="2396" y="866"/>
                    <a:pt x="2445" y="893"/>
                    <a:pt x="2495" y="893"/>
                  </a:cubicBezTo>
                  <a:cubicBezTo>
                    <a:pt x="2552" y="893"/>
                    <a:pt x="2611" y="857"/>
                    <a:pt x="2655" y="799"/>
                  </a:cubicBezTo>
                  <a:cubicBezTo>
                    <a:pt x="2903" y="497"/>
                    <a:pt x="3171" y="342"/>
                    <a:pt x="3440" y="342"/>
                  </a:cubicBezTo>
                  <a:cubicBezTo>
                    <a:pt x="3468" y="342"/>
                    <a:pt x="3496" y="343"/>
                    <a:pt x="3524" y="347"/>
                  </a:cubicBezTo>
                  <a:lnTo>
                    <a:pt x="3536" y="347"/>
                  </a:lnTo>
                  <a:cubicBezTo>
                    <a:pt x="3763" y="347"/>
                    <a:pt x="3929" y="383"/>
                    <a:pt x="4072" y="478"/>
                  </a:cubicBezTo>
                  <a:cubicBezTo>
                    <a:pt x="4227" y="561"/>
                    <a:pt x="4358" y="716"/>
                    <a:pt x="4441" y="894"/>
                  </a:cubicBezTo>
                  <a:cubicBezTo>
                    <a:pt x="4501" y="1014"/>
                    <a:pt x="4548" y="1133"/>
                    <a:pt x="4560" y="1264"/>
                  </a:cubicBezTo>
                  <a:cubicBezTo>
                    <a:pt x="4584" y="1335"/>
                    <a:pt x="4644" y="1395"/>
                    <a:pt x="4727" y="1395"/>
                  </a:cubicBezTo>
                  <a:lnTo>
                    <a:pt x="4763" y="1395"/>
                  </a:lnTo>
                  <a:cubicBezTo>
                    <a:pt x="4846" y="1383"/>
                    <a:pt x="4906" y="1287"/>
                    <a:pt x="4894" y="1204"/>
                  </a:cubicBezTo>
                  <a:cubicBezTo>
                    <a:pt x="4858" y="1037"/>
                    <a:pt x="4822" y="883"/>
                    <a:pt x="4739" y="740"/>
                  </a:cubicBezTo>
                  <a:cubicBezTo>
                    <a:pt x="4620" y="525"/>
                    <a:pt x="4465" y="323"/>
                    <a:pt x="4251" y="192"/>
                  </a:cubicBezTo>
                  <a:cubicBezTo>
                    <a:pt x="4060" y="73"/>
                    <a:pt x="3834" y="13"/>
                    <a:pt x="3548" y="13"/>
                  </a:cubicBezTo>
                  <a:cubicBezTo>
                    <a:pt x="3514" y="10"/>
                    <a:pt x="3479" y="8"/>
                    <a:pt x="3445" y="8"/>
                  </a:cubicBezTo>
                  <a:cubicBezTo>
                    <a:pt x="3115" y="8"/>
                    <a:pt x="2805" y="165"/>
                    <a:pt x="2524" y="478"/>
                  </a:cubicBezTo>
                  <a:cubicBezTo>
                    <a:pt x="2322" y="240"/>
                    <a:pt x="2036" y="85"/>
                    <a:pt x="1703" y="25"/>
                  </a:cubicBezTo>
                  <a:cubicBezTo>
                    <a:pt x="1614" y="9"/>
                    <a:pt x="1527" y="0"/>
                    <a:pt x="14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1" name="Google Shape;151;g2d67e62b2a9_0_105"/>
          <p:cNvSpPr txBox="1"/>
          <p:nvPr/>
        </p:nvSpPr>
        <p:spPr>
          <a:xfrm>
            <a:off x="3873550" y="2833700"/>
            <a:ext cx="2319000" cy="21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-268899" lvl="0" marL="269999" rtl="0" algn="l">
              <a:spcBef>
                <a:spcPts val="0"/>
              </a:spcBef>
              <a:spcAft>
                <a:spcPts val="0"/>
              </a:spcAft>
              <a:buSzPts val="1400"/>
              <a:buFont typeface="Encode Sans"/>
              <a:buChar char="●"/>
            </a:pPr>
            <a:r>
              <a:rPr lang="es-AR">
                <a:latin typeface="Encode Sans"/>
                <a:ea typeface="Encode Sans"/>
                <a:cs typeface="Encode Sans"/>
                <a:sym typeface="Encode Sans"/>
              </a:rPr>
              <a:t>205 contactos </a:t>
            </a:r>
            <a:endParaRPr sz="700">
              <a:latin typeface="Encode Sans"/>
              <a:ea typeface="Encode Sans"/>
              <a:cs typeface="Encode Sans"/>
              <a:sym typeface="Encode Sans"/>
            </a:endParaRPr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b="1" lang="es-AR" sz="1300">
                <a:latin typeface="Encode Sans"/>
                <a:ea typeface="Encode Sans"/>
                <a:cs typeface="Encode Sans"/>
                <a:sym typeface="Encode Sans"/>
              </a:rPr>
              <a:t>52% fueron consultas propias</a:t>
            </a:r>
            <a:endParaRPr b="1" sz="1300">
              <a:latin typeface="Encode Sans"/>
              <a:ea typeface="Encode Sans"/>
              <a:cs typeface="Encode Sans"/>
              <a:sym typeface="Encode Sans"/>
            </a:endParaRPr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b="1" lang="es-AR" sz="1300">
                <a:latin typeface="Encode Sans"/>
                <a:ea typeface="Encode Sans"/>
                <a:cs typeface="Encode Sans"/>
                <a:sym typeface="Encode Sans"/>
                <a:extLst>
                  <a:ext uri="http://customooxmlschemas.google.com/">
                    <go:slidesCustomData xmlns:go="http://customooxmlschemas.google.com/" textRoundtripDataId="0"/>
                  </a:ext>
                </a:extLst>
              </a:rPr>
              <a:t>60% </a:t>
            </a:r>
            <a:r>
              <a:rPr b="1" lang="es-AR" sz="1300">
                <a:latin typeface="Encode Sans"/>
                <a:ea typeface="Encode Sans"/>
                <a:cs typeface="Encode Sans"/>
                <a:sym typeface="Encode Sans"/>
              </a:rPr>
              <a:t>encontró la orientación en el primer contacto, sin requerir derivación </a:t>
            </a:r>
            <a:endParaRPr b="1" sz="1300">
              <a:latin typeface="Encode Sans"/>
              <a:ea typeface="Encode Sans"/>
              <a:cs typeface="Encode Sans"/>
              <a:sym typeface="Encode Sans"/>
            </a:endParaRPr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b="1" lang="es-AR" sz="1300">
                <a:latin typeface="Encode Sans"/>
                <a:ea typeface="Encode Sans"/>
                <a:cs typeface="Encode Sans"/>
                <a:sym typeface="Encode Sans"/>
              </a:rPr>
              <a:t>67% fueron realizados por varones </a:t>
            </a:r>
            <a:endParaRPr b="1" sz="1300">
              <a:latin typeface="Encode Sans"/>
              <a:ea typeface="Encode Sans"/>
              <a:cs typeface="Encode Sans"/>
              <a:sym typeface="Encode Sans"/>
            </a:endParaRPr>
          </a:p>
          <a:p>
            <a:pPr indent="0" lvl="0" marL="0" rtl="0" algn="ctr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b="1" sz="1300"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152" name="Google Shape;152;g2d67e62b2a9_0_105"/>
          <p:cNvSpPr txBox="1"/>
          <p:nvPr/>
        </p:nvSpPr>
        <p:spPr>
          <a:xfrm>
            <a:off x="1403372" y="1511719"/>
            <a:ext cx="774000" cy="5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AR" sz="3700">
                <a:solidFill>
                  <a:srgbClr val="E81F76"/>
                </a:solidFill>
                <a:latin typeface="Encode Sans"/>
                <a:ea typeface="Encode Sans"/>
                <a:cs typeface="Encode Sans"/>
                <a:sym typeface="Encode Sans"/>
              </a:rPr>
              <a:t>10</a:t>
            </a:r>
            <a:endParaRPr sz="1900">
              <a:solidFill>
                <a:srgbClr val="E81F76"/>
              </a:solidFill>
              <a:latin typeface="Encode Sans Medium"/>
              <a:ea typeface="Encode Sans Medium"/>
              <a:cs typeface="Encode Sans Medium"/>
              <a:sym typeface="Encode Sans Medium"/>
            </a:endParaRPr>
          </a:p>
        </p:txBody>
      </p:sp>
      <p:sp>
        <p:nvSpPr>
          <p:cNvPr id="153" name="Google Shape;153;g2d67e62b2a9_0_105"/>
          <p:cNvSpPr txBox="1"/>
          <p:nvPr/>
        </p:nvSpPr>
        <p:spPr>
          <a:xfrm>
            <a:off x="996225" y="2170025"/>
            <a:ext cx="2491200" cy="13137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Font typeface="Encode Sans"/>
              <a:buChar char="●"/>
            </a:pPr>
            <a:r>
              <a:rPr lang="es-AR" sz="1600">
                <a:latin typeface="Encode Sans"/>
                <a:ea typeface="Encode Sans"/>
                <a:cs typeface="Encode Sans"/>
                <a:sym typeface="Encode Sans"/>
                <a:extLst>
                  <a:ext uri="http://customooxmlschemas.google.com/">
                    <go:slidesCustomData xmlns:go="http://customooxmlschemas.google.com/" textRoundtripDataId="1"/>
                  </a:ext>
                </a:extLst>
              </a:rPr>
              <a:t>750 personas en  tratamiento</a:t>
            </a:r>
            <a:endParaRPr sz="1600">
              <a:latin typeface="Encode Sans"/>
              <a:ea typeface="Encode Sans"/>
              <a:cs typeface="Encode Sans"/>
              <a:sym typeface="Encode Sans"/>
            </a:endParaRPr>
          </a:p>
          <a:p>
            <a:pPr indent="-330200" lvl="0" marL="457200" rtl="0" algn="l">
              <a:spcBef>
                <a:spcPts val="1000"/>
              </a:spcBef>
              <a:spcAft>
                <a:spcPts val="1000"/>
              </a:spcAft>
              <a:buSzPts val="1600"/>
              <a:buFont typeface="Encode Sans"/>
              <a:buChar char="●"/>
            </a:pPr>
            <a:r>
              <a:rPr lang="es-AR" sz="1600">
                <a:latin typeface="Encode Sans"/>
                <a:ea typeface="Encode Sans"/>
                <a:cs typeface="Encode Sans"/>
                <a:sym typeface="Encode Sans"/>
              </a:rPr>
              <a:t>150 turnos a familiares de personas afectadas</a:t>
            </a:r>
            <a:endParaRPr sz="1600"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154" name="Google Shape;154;g2d67e62b2a9_0_105"/>
          <p:cNvSpPr txBox="1"/>
          <p:nvPr/>
        </p:nvSpPr>
        <p:spPr>
          <a:xfrm>
            <a:off x="2004075" y="1446750"/>
            <a:ext cx="1397400" cy="5808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800">
                <a:solidFill>
                  <a:srgbClr val="E81F76"/>
                </a:solidFill>
                <a:latin typeface="Encode Sans Medium"/>
                <a:ea typeface="Encode Sans Medium"/>
                <a:cs typeface="Encode Sans Medium"/>
                <a:sym typeface="Encode Sans Medium"/>
              </a:rPr>
              <a:t>Centros de</a:t>
            </a:r>
            <a:r>
              <a:rPr lang="es-AR" sz="1800">
                <a:solidFill>
                  <a:srgbClr val="E81F76"/>
                </a:solidFill>
                <a:latin typeface="Encode Sans Medium"/>
                <a:ea typeface="Encode Sans Medium"/>
                <a:cs typeface="Encode Sans Medium"/>
                <a:sym typeface="Encode Sans Medium"/>
              </a:rPr>
              <a:t> </a:t>
            </a:r>
            <a:r>
              <a:rPr lang="es-AR" sz="1800">
                <a:solidFill>
                  <a:srgbClr val="E81F76"/>
                </a:solidFill>
                <a:latin typeface="Encode Sans Medium"/>
                <a:ea typeface="Encode Sans Medium"/>
                <a:cs typeface="Encode Sans Medium"/>
                <a:sym typeface="Encode Sans Medium"/>
              </a:rPr>
              <a:t>asistencia</a:t>
            </a:r>
            <a:endParaRPr sz="1800">
              <a:solidFill>
                <a:srgbClr val="E81F76"/>
              </a:solidFill>
              <a:latin typeface="Encode Sans Medium"/>
              <a:ea typeface="Encode Sans Medium"/>
              <a:cs typeface="Encode Sans Medium"/>
              <a:sym typeface="Encode Sans Medium"/>
            </a:endParaRPr>
          </a:p>
        </p:txBody>
      </p:sp>
      <p:sp>
        <p:nvSpPr>
          <p:cNvPr id="155" name="Google Shape;155;g2d67e62b2a9_0_105"/>
          <p:cNvSpPr/>
          <p:nvPr/>
        </p:nvSpPr>
        <p:spPr>
          <a:xfrm>
            <a:off x="6451275" y="1478425"/>
            <a:ext cx="3275100" cy="1222800"/>
          </a:xfrm>
          <a:prstGeom prst="wedgeRoundRectCallout">
            <a:avLst>
              <a:gd fmla="val -8950" name="adj1"/>
              <a:gd fmla="val 69672" name="adj2"/>
              <a:gd fmla="val 0" name="adj3"/>
            </a:avLst>
          </a:prstGeom>
          <a:solidFill>
            <a:srgbClr val="E81F7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s-AR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“Después de dos años le pude contar a mis viejos, vendí todo, estoy endeudado, recién puedo pedir ayuda porque no lo puedo controlar”</a:t>
            </a:r>
            <a:endParaRPr i="1">
              <a:solidFill>
                <a:srgbClr val="FFFFFF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AR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(joven de 16 años)</a:t>
            </a:r>
            <a:endParaRPr>
              <a:solidFill>
                <a:srgbClr val="FFFFFF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156" name="Google Shape;156;g2d67e62b2a9_0_105"/>
          <p:cNvSpPr/>
          <p:nvPr/>
        </p:nvSpPr>
        <p:spPr>
          <a:xfrm>
            <a:off x="7958950" y="2825125"/>
            <a:ext cx="3238200" cy="971700"/>
          </a:xfrm>
          <a:prstGeom prst="wedgeRoundRectCallout">
            <a:avLst>
              <a:gd fmla="val 7983" name="adj1"/>
              <a:gd fmla="val -68505" name="adj2"/>
              <a:gd fmla="val 0" name="adj3"/>
            </a:avLst>
          </a:prstGeom>
          <a:solidFill>
            <a:srgbClr val="00AEC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s-AR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“Empecé a apostar online para ayudar en casa, ahora no puedo parar y endeudé a toda mi familia” </a:t>
            </a:r>
            <a:endParaRPr i="1">
              <a:solidFill>
                <a:srgbClr val="FFFFFF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AR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(joven de 17 años)</a:t>
            </a:r>
            <a:endParaRPr>
              <a:solidFill>
                <a:srgbClr val="FFFFFF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157" name="Google Shape;157;g2d67e62b2a9_0_105"/>
          <p:cNvSpPr/>
          <p:nvPr/>
        </p:nvSpPr>
        <p:spPr>
          <a:xfrm>
            <a:off x="6451275" y="3921325"/>
            <a:ext cx="3275100" cy="796200"/>
          </a:xfrm>
          <a:prstGeom prst="wedgeRoundRectCallout">
            <a:avLst>
              <a:gd fmla="val -8389" name="adj1"/>
              <a:gd fmla="val -65317" name="adj2"/>
              <a:gd fmla="val 0" name="adj3"/>
            </a:avLst>
          </a:prstGeom>
          <a:solidFill>
            <a:srgbClr val="E81F7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s-AR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“Gané en las primeras apuestas mucha plata, ahora no paro de perder”</a:t>
            </a:r>
            <a:endParaRPr i="1">
              <a:solidFill>
                <a:srgbClr val="FFFFFF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AR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(23 años)</a:t>
            </a:r>
            <a:endParaRPr>
              <a:solidFill>
                <a:srgbClr val="FFFFFF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2d67e62b2a9_6_0"/>
          <p:cNvSpPr txBox="1"/>
          <p:nvPr>
            <p:ph idx="1" type="subTitle"/>
          </p:nvPr>
        </p:nvSpPr>
        <p:spPr>
          <a:xfrm>
            <a:off x="869796" y="503240"/>
            <a:ext cx="8326500" cy="48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0000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38383"/>
              </a:buClr>
              <a:buSzPts val="1600"/>
              <a:buNone/>
            </a:pPr>
            <a:r>
              <a:rPr lang="es-AR" sz="1900"/>
              <a:t>Avances en la línea de acción: </a:t>
            </a:r>
            <a:r>
              <a:rPr b="1" lang="es-AR" sz="1900">
                <a:solidFill>
                  <a:srgbClr val="00AEC3"/>
                </a:solidFill>
              </a:rPr>
              <a:t>Capacitación y formación de los trabajadores </a:t>
            </a:r>
            <a:endParaRPr b="1" sz="1900">
              <a:solidFill>
                <a:srgbClr val="00AEC3"/>
              </a:solidFill>
            </a:endParaRPr>
          </a:p>
        </p:txBody>
      </p:sp>
      <p:sp>
        <p:nvSpPr>
          <p:cNvPr id="163" name="Google Shape;163;g2d67e62b2a9_6_0"/>
          <p:cNvSpPr/>
          <p:nvPr/>
        </p:nvSpPr>
        <p:spPr>
          <a:xfrm rot="5400000">
            <a:off x="10382757" y="319242"/>
            <a:ext cx="1270800" cy="1251900"/>
          </a:xfrm>
          <a:prstGeom prst="ellipse">
            <a:avLst/>
          </a:prstGeom>
          <a:solidFill>
            <a:srgbClr val="FFFFFF"/>
          </a:solidFill>
          <a:ln cap="flat" cmpd="sng" w="76200">
            <a:solidFill>
              <a:srgbClr val="674E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g2d67e62b2a9_6_0"/>
          <p:cNvSpPr/>
          <p:nvPr/>
        </p:nvSpPr>
        <p:spPr>
          <a:xfrm rot="5400000">
            <a:off x="10484827" y="419354"/>
            <a:ext cx="1065600" cy="1051200"/>
          </a:xfrm>
          <a:prstGeom prst="ellipse">
            <a:avLst/>
          </a:prstGeom>
          <a:solidFill>
            <a:srgbClr val="FFFFFF"/>
          </a:solidFill>
          <a:ln cap="flat" cmpd="sng" w="19050">
            <a:solidFill>
              <a:srgbClr val="7762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g2d67e62b2a9_6_0"/>
          <p:cNvSpPr/>
          <p:nvPr/>
        </p:nvSpPr>
        <p:spPr>
          <a:xfrm>
            <a:off x="10634656" y="631546"/>
            <a:ext cx="765934" cy="626261"/>
          </a:xfrm>
          <a:custGeom>
            <a:rect b="b" l="l" r="r" t="t"/>
            <a:pathLst>
              <a:path extrusionOk="0" h="9734" w="11943">
                <a:moveTo>
                  <a:pt x="11585" y="2638"/>
                </a:moveTo>
                <a:lnTo>
                  <a:pt x="11585" y="3066"/>
                </a:lnTo>
                <a:lnTo>
                  <a:pt x="9121" y="4007"/>
                </a:lnTo>
                <a:lnTo>
                  <a:pt x="9121" y="3566"/>
                </a:lnTo>
                <a:lnTo>
                  <a:pt x="11585" y="2638"/>
                </a:lnTo>
                <a:close/>
                <a:moveTo>
                  <a:pt x="370" y="2638"/>
                </a:moveTo>
                <a:lnTo>
                  <a:pt x="5787" y="4697"/>
                </a:lnTo>
                <a:lnTo>
                  <a:pt x="5787" y="5138"/>
                </a:lnTo>
                <a:lnTo>
                  <a:pt x="370" y="3066"/>
                </a:lnTo>
                <a:lnTo>
                  <a:pt x="370" y="2638"/>
                </a:lnTo>
                <a:close/>
                <a:moveTo>
                  <a:pt x="8764" y="3709"/>
                </a:moveTo>
                <a:lnTo>
                  <a:pt x="8764" y="4138"/>
                </a:lnTo>
                <a:lnTo>
                  <a:pt x="6144" y="5138"/>
                </a:lnTo>
                <a:lnTo>
                  <a:pt x="6144" y="4697"/>
                </a:lnTo>
                <a:lnTo>
                  <a:pt x="8764" y="3709"/>
                </a:lnTo>
                <a:close/>
                <a:moveTo>
                  <a:pt x="9657" y="4162"/>
                </a:moveTo>
                <a:lnTo>
                  <a:pt x="9657" y="6745"/>
                </a:lnTo>
                <a:cubicBezTo>
                  <a:pt x="9478" y="6876"/>
                  <a:pt x="9299" y="6995"/>
                  <a:pt x="9121" y="7114"/>
                </a:cubicBezTo>
                <a:lnTo>
                  <a:pt x="9121" y="4376"/>
                </a:lnTo>
                <a:lnTo>
                  <a:pt x="9657" y="4162"/>
                </a:lnTo>
                <a:close/>
                <a:moveTo>
                  <a:pt x="8961" y="8757"/>
                </a:moveTo>
                <a:cubicBezTo>
                  <a:pt x="9131" y="8757"/>
                  <a:pt x="9264" y="8907"/>
                  <a:pt x="9264" y="9079"/>
                </a:cubicBezTo>
                <a:cubicBezTo>
                  <a:pt x="9264" y="9258"/>
                  <a:pt x="9109" y="9389"/>
                  <a:pt x="8942" y="9389"/>
                </a:cubicBezTo>
                <a:cubicBezTo>
                  <a:pt x="8764" y="9389"/>
                  <a:pt x="8633" y="9246"/>
                  <a:pt x="8633" y="9079"/>
                </a:cubicBezTo>
                <a:cubicBezTo>
                  <a:pt x="8633" y="8900"/>
                  <a:pt x="8787" y="8757"/>
                  <a:pt x="8942" y="8757"/>
                </a:cubicBezTo>
                <a:cubicBezTo>
                  <a:pt x="8949" y="8757"/>
                  <a:pt x="8955" y="8757"/>
                  <a:pt x="8961" y="8757"/>
                </a:cubicBezTo>
                <a:close/>
                <a:moveTo>
                  <a:pt x="5949" y="0"/>
                </a:moveTo>
                <a:cubicBezTo>
                  <a:pt x="5930" y="0"/>
                  <a:pt x="5912" y="6"/>
                  <a:pt x="5894" y="18"/>
                </a:cubicBezTo>
                <a:lnTo>
                  <a:pt x="120" y="2221"/>
                </a:lnTo>
                <a:cubicBezTo>
                  <a:pt x="48" y="2245"/>
                  <a:pt x="1" y="2304"/>
                  <a:pt x="1" y="2376"/>
                </a:cubicBezTo>
                <a:lnTo>
                  <a:pt x="1" y="3185"/>
                </a:lnTo>
                <a:cubicBezTo>
                  <a:pt x="1" y="3257"/>
                  <a:pt x="48" y="3316"/>
                  <a:pt x="120" y="3352"/>
                </a:cubicBezTo>
                <a:lnTo>
                  <a:pt x="1917" y="4031"/>
                </a:lnTo>
                <a:lnTo>
                  <a:pt x="1917" y="4638"/>
                </a:lnTo>
                <a:cubicBezTo>
                  <a:pt x="1917" y="4745"/>
                  <a:pt x="2001" y="4817"/>
                  <a:pt x="2096" y="4817"/>
                </a:cubicBezTo>
                <a:cubicBezTo>
                  <a:pt x="2203" y="4817"/>
                  <a:pt x="2275" y="4745"/>
                  <a:pt x="2275" y="4638"/>
                </a:cubicBezTo>
                <a:lnTo>
                  <a:pt x="2275" y="4186"/>
                </a:lnTo>
                <a:lnTo>
                  <a:pt x="5894" y="5567"/>
                </a:lnTo>
                <a:cubicBezTo>
                  <a:pt x="5906" y="5579"/>
                  <a:pt x="5942" y="5579"/>
                  <a:pt x="5954" y="5579"/>
                </a:cubicBezTo>
                <a:cubicBezTo>
                  <a:pt x="5966" y="5579"/>
                  <a:pt x="6001" y="5579"/>
                  <a:pt x="6013" y="5567"/>
                </a:cubicBezTo>
                <a:lnTo>
                  <a:pt x="8740" y="4519"/>
                </a:lnTo>
                <a:lnTo>
                  <a:pt x="8740" y="7317"/>
                </a:lnTo>
                <a:cubicBezTo>
                  <a:pt x="7871" y="7769"/>
                  <a:pt x="6918" y="8007"/>
                  <a:pt x="5942" y="8007"/>
                </a:cubicBezTo>
                <a:cubicBezTo>
                  <a:pt x="4620" y="8007"/>
                  <a:pt x="3310" y="7555"/>
                  <a:pt x="2263" y="6745"/>
                </a:cubicBezTo>
                <a:lnTo>
                  <a:pt x="2263" y="5352"/>
                </a:lnTo>
                <a:cubicBezTo>
                  <a:pt x="2263" y="5257"/>
                  <a:pt x="2191" y="5174"/>
                  <a:pt x="2084" y="5174"/>
                </a:cubicBezTo>
                <a:cubicBezTo>
                  <a:pt x="1977" y="5174"/>
                  <a:pt x="1906" y="5257"/>
                  <a:pt x="1906" y="5352"/>
                </a:cubicBezTo>
                <a:lnTo>
                  <a:pt x="1906" y="6817"/>
                </a:lnTo>
                <a:cubicBezTo>
                  <a:pt x="1906" y="6876"/>
                  <a:pt x="1941" y="6924"/>
                  <a:pt x="1965" y="6948"/>
                </a:cubicBezTo>
                <a:cubicBezTo>
                  <a:pt x="3084" y="7841"/>
                  <a:pt x="4501" y="8353"/>
                  <a:pt x="5942" y="8353"/>
                </a:cubicBezTo>
                <a:cubicBezTo>
                  <a:pt x="6906" y="8353"/>
                  <a:pt x="7859" y="8126"/>
                  <a:pt x="8740" y="7698"/>
                </a:cubicBezTo>
                <a:lnTo>
                  <a:pt x="8740" y="8412"/>
                </a:lnTo>
                <a:cubicBezTo>
                  <a:pt x="8454" y="8484"/>
                  <a:pt x="8252" y="8746"/>
                  <a:pt x="8252" y="9067"/>
                </a:cubicBezTo>
                <a:cubicBezTo>
                  <a:pt x="8252" y="9436"/>
                  <a:pt x="8549" y="9734"/>
                  <a:pt x="8918" y="9734"/>
                </a:cubicBezTo>
                <a:cubicBezTo>
                  <a:pt x="9287" y="9734"/>
                  <a:pt x="9585" y="9436"/>
                  <a:pt x="9585" y="9067"/>
                </a:cubicBezTo>
                <a:cubicBezTo>
                  <a:pt x="9585" y="8746"/>
                  <a:pt x="9383" y="8496"/>
                  <a:pt x="9097" y="8412"/>
                </a:cubicBezTo>
                <a:lnTo>
                  <a:pt x="9097" y="7495"/>
                </a:lnTo>
                <a:cubicBezTo>
                  <a:pt x="9383" y="7341"/>
                  <a:pt x="9657" y="7138"/>
                  <a:pt x="9918" y="6936"/>
                </a:cubicBezTo>
                <a:cubicBezTo>
                  <a:pt x="9954" y="6900"/>
                  <a:pt x="9978" y="6841"/>
                  <a:pt x="9978" y="6805"/>
                </a:cubicBezTo>
                <a:lnTo>
                  <a:pt x="9978" y="4019"/>
                </a:lnTo>
                <a:lnTo>
                  <a:pt x="11776" y="3328"/>
                </a:lnTo>
                <a:cubicBezTo>
                  <a:pt x="11847" y="3304"/>
                  <a:pt x="11895" y="3245"/>
                  <a:pt x="11895" y="3173"/>
                </a:cubicBezTo>
                <a:lnTo>
                  <a:pt x="11895" y="2364"/>
                </a:lnTo>
                <a:cubicBezTo>
                  <a:pt x="11943" y="2304"/>
                  <a:pt x="11895" y="2245"/>
                  <a:pt x="11823" y="2221"/>
                </a:cubicBezTo>
                <a:lnTo>
                  <a:pt x="8049" y="792"/>
                </a:lnTo>
                <a:cubicBezTo>
                  <a:pt x="8030" y="784"/>
                  <a:pt x="8010" y="780"/>
                  <a:pt x="7989" y="780"/>
                </a:cubicBezTo>
                <a:cubicBezTo>
                  <a:pt x="7921" y="780"/>
                  <a:pt x="7853" y="823"/>
                  <a:pt x="7835" y="887"/>
                </a:cubicBezTo>
                <a:cubicBezTo>
                  <a:pt x="7799" y="983"/>
                  <a:pt x="7847" y="1090"/>
                  <a:pt x="7930" y="1114"/>
                </a:cubicBezTo>
                <a:lnTo>
                  <a:pt x="11264" y="2376"/>
                </a:lnTo>
                <a:lnTo>
                  <a:pt x="8966" y="3257"/>
                </a:lnTo>
                <a:lnTo>
                  <a:pt x="6061" y="1947"/>
                </a:lnTo>
                <a:cubicBezTo>
                  <a:pt x="6035" y="1934"/>
                  <a:pt x="6010" y="1928"/>
                  <a:pt x="5985" y="1928"/>
                </a:cubicBezTo>
                <a:cubicBezTo>
                  <a:pt x="5918" y="1928"/>
                  <a:pt x="5858" y="1973"/>
                  <a:pt x="5823" y="2042"/>
                </a:cubicBezTo>
                <a:cubicBezTo>
                  <a:pt x="5775" y="2126"/>
                  <a:pt x="5823" y="2233"/>
                  <a:pt x="5906" y="2281"/>
                </a:cubicBezTo>
                <a:lnTo>
                  <a:pt x="8490" y="3435"/>
                </a:lnTo>
                <a:lnTo>
                  <a:pt x="5966" y="4388"/>
                </a:lnTo>
                <a:lnTo>
                  <a:pt x="691" y="2376"/>
                </a:lnTo>
                <a:lnTo>
                  <a:pt x="5966" y="376"/>
                </a:lnTo>
                <a:lnTo>
                  <a:pt x="7263" y="864"/>
                </a:lnTo>
                <a:cubicBezTo>
                  <a:pt x="7282" y="868"/>
                  <a:pt x="7301" y="871"/>
                  <a:pt x="7320" y="871"/>
                </a:cubicBezTo>
                <a:cubicBezTo>
                  <a:pt x="7394" y="871"/>
                  <a:pt x="7461" y="833"/>
                  <a:pt x="7490" y="757"/>
                </a:cubicBezTo>
                <a:cubicBezTo>
                  <a:pt x="7513" y="673"/>
                  <a:pt x="7478" y="566"/>
                  <a:pt x="7382" y="530"/>
                </a:cubicBezTo>
                <a:lnTo>
                  <a:pt x="6013" y="18"/>
                </a:lnTo>
                <a:cubicBezTo>
                  <a:pt x="5989" y="6"/>
                  <a:pt x="5969" y="0"/>
                  <a:pt x="5949" y="0"/>
                </a:cubicBezTo>
                <a:close/>
              </a:path>
            </a:pathLst>
          </a:custGeom>
          <a:solidFill>
            <a:srgbClr val="674EA7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g2d67e62b2a9_6_0"/>
          <p:cNvSpPr txBox="1"/>
          <p:nvPr/>
        </p:nvSpPr>
        <p:spPr>
          <a:xfrm>
            <a:off x="869800" y="1358425"/>
            <a:ext cx="91566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s-AR" sz="2000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Se</a:t>
            </a:r>
            <a:r>
              <a:rPr b="1" lang="es-AR" sz="2000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 capacitaron </a:t>
            </a:r>
            <a:r>
              <a:rPr b="1" lang="es-AR" sz="2000">
                <a:solidFill>
                  <a:srgbClr val="00AEC3"/>
                </a:solidFill>
                <a:latin typeface="Encode Sans"/>
                <a:ea typeface="Encode Sans"/>
                <a:cs typeface="Encode Sans"/>
                <a:sym typeface="Encode Sans"/>
              </a:rPr>
              <a:t>a 1.500 trabajadores</a:t>
            </a:r>
            <a:r>
              <a:rPr b="1" lang="es-AR" sz="2000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 </a:t>
            </a:r>
            <a:r>
              <a:rPr lang="es-AR" sz="2000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de la administración pública municipal y </a:t>
            </a:r>
            <a:r>
              <a:rPr lang="es-AR" sz="2000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provincial</a:t>
            </a:r>
            <a:r>
              <a:rPr lang="es-AR" sz="2000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:</a:t>
            </a:r>
            <a:endParaRPr b="1" sz="2000">
              <a:solidFill>
                <a:srgbClr val="674EA7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167" name="Google Shape;167;g2d67e62b2a9_6_0"/>
          <p:cNvSpPr txBox="1"/>
          <p:nvPr/>
        </p:nvSpPr>
        <p:spPr>
          <a:xfrm>
            <a:off x="1699950" y="3843775"/>
            <a:ext cx="8326500" cy="121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AR" sz="1900">
                <a:latin typeface="Encode Sans"/>
                <a:ea typeface="Encode Sans"/>
                <a:cs typeface="Encode Sans"/>
                <a:sym typeface="Encode Sans"/>
              </a:rPr>
              <a:t>“Apuestas on line en la adolescencia: herramientas para la prevención, protección y acceso a la justicia” </a:t>
            </a:r>
            <a:br>
              <a:rPr b="1" lang="es-AR" sz="2000">
                <a:latin typeface="Encode Sans"/>
                <a:ea typeface="Encode Sans"/>
                <a:cs typeface="Encode Sans"/>
                <a:sym typeface="Encode Sans"/>
              </a:rPr>
            </a:br>
            <a:r>
              <a:rPr lang="es-AR" sz="1700">
                <a:latin typeface="Encode Sans"/>
                <a:ea typeface="Encode Sans"/>
                <a:cs typeface="Encode Sans"/>
                <a:sym typeface="Encode Sans"/>
              </a:rPr>
              <a:t>Organizada en conjunto con el Ministerio de Justicia y DDHH, el Ministerio de Mujeres y diversidad y el Instituto Provincial de Loterías y Casinos </a:t>
            </a:r>
            <a:endParaRPr sz="1700"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168" name="Google Shape;168;g2d67e62b2a9_6_0"/>
          <p:cNvSpPr/>
          <p:nvPr/>
        </p:nvSpPr>
        <p:spPr>
          <a:xfrm>
            <a:off x="1267175" y="2851975"/>
            <a:ext cx="312600" cy="312600"/>
          </a:xfrm>
          <a:prstGeom prst="ellipse">
            <a:avLst/>
          </a:prstGeom>
          <a:solidFill>
            <a:srgbClr val="674EA7"/>
          </a:solidFill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g2d67e62b2a9_6_0"/>
          <p:cNvSpPr txBox="1"/>
          <p:nvPr/>
        </p:nvSpPr>
        <p:spPr>
          <a:xfrm>
            <a:off x="1699950" y="2605675"/>
            <a:ext cx="8191800" cy="100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AR" sz="1900">
                <a:latin typeface="Encode Sans"/>
                <a:ea typeface="Encode Sans"/>
                <a:cs typeface="Encode Sans"/>
                <a:sym typeface="Encode Sans"/>
              </a:rPr>
              <a:t>“Abordajes integrales en consumos problemáticos de tecnologías digitales y apuestas online en infancias y juventudes”</a:t>
            </a:r>
            <a:endParaRPr b="1" sz="1900"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170" name="Google Shape;170;g2d67e62b2a9_6_0"/>
          <p:cNvSpPr/>
          <p:nvPr/>
        </p:nvSpPr>
        <p:spPr>
          <a:xfrm>
            <a:off x="1267175" y="4295125"/>
            <a:ext cx="312600" cy="312600"/>
          </a:xfrm>
          <a:prstGeom prst="ellipse">
            <a:avLst/>
          </a:prstGeom>
          <a:solidFill>
            <a:srgbClr val="674EA7"/>
          </a:solidFill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2d67e62b2a9_3_20"/>
          <p:cNvSpPr/>
          <p:nvPr/>
        </p:nvSpPr>
        <p:spPr>
          <a:xfrm>
            <a:off x="3413850" y="1378950"/>
            <a:ext cx="7130100" cy="9561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BC9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g2d67e62b2a9_3_20"/>
          <p:cNvSpPr/>
          <p:nvPr/>
        </p:nvSpPr>
        <p:spPr>
          <a:xfrm>
            <a:off x="1458250" y="1378950"/>
            <a:ext cx="2181300" cy="956100"/>
          </a:xfrm>
          <a:prstGeom prst="notchedRightArrow">
            <a:avLst>
              <a:gd fmla="val 100000" name="adj1"/>
              <a:gd fmla="val 22173" name="adj2"/>
            </a:avLst>
          </a:prstGeom>
          <a:solidFill>
            <a:srgbClr val="00BC91"/>
          </a:solidFill>
          <a:ln cap="flat" cmpd="sng" w="9525">
            <a:solidFill>
              <a:srgbClr val="00BC9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g2d67e62b2a9_3_20"/>
          <p:cNvSpPr txBox="1"/>
          <p:nvPr>
            <p:ph idx="1" type="subTitle"/>
          </p:nvPr>
        </p:nvSpPr>
        <p:spPr>
          <a:xfrm>
            <a:off x="869796" y="604840"/>
            <a:ext cx="8326200" cy="484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838383"/>
              </a:buClr>
              <a:buSzPts val="1600"/>
              <a:buFont typeface="Arial"/>
              <a:buNone/>
            </a:pPr>
            <a:r>
              <a:rPr lang="es-AR" sz="1900"/>
              <a:t>Avances en la línea de acción: </a:t>
            </a:r>
            <a:r>
              <a:rPr b="1" lang="es-AR" sz="1900">
                <a:solidFill>
                  <a:srgbClr val="00AEC3"/>
                </a:solidFill>
              </a:rPr>
              <a:t>Estrategias de intervención territorial</a:t>
            </a:r>
            <a:endParaRPr b="1" sz="1900">
              <a:solidFill>
                <a:srgbClr val="00AEC3"/>
              </a:solidFill>
            </a:endParaRPr>
          </a:p>
        </p:txBody>
      </p:sp>
      <p:sp>
        <p:nvSpPr>
          <p:cNvPr id="178" name="Google Shape;178;g2d67e62b2a9_3_20"/>
          <p:cNvSpPr/>
          <p:nvPr/>
        </p:nvSpPr>
        <p:spPr>
          <a:xfrm rot="5400000">
            <a:off x="10628632" y="258642"/>
            <a:ext cx="1270800" cy="1251900"/>
          </a:xfrm>
          <a:prstGeom prst="ellipse">
            <a:avLst/>
          </a:prstGeom>
          <a:solidFill>
            <a:srgbClr val="FFFFFF"/>
          </a:solidFill>
          <a:ln cap="flat" cmpd="sng" w="76200">
            <a:solidFill>
              <a:srgbClr val="00BC9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g2d67e62b2a9_3_20"/>
          <p:cNvSpPr/>
          <p:nvPr/>
        </p:nvSpPr>
        <p:spPr>
          <a:xfrm rot="5400000">
            <a:off x="10730702" y="358754"/>
            <a:ext cx="1065600" cy="1051200"/>
          </a:xfrm>
          <a:prstGeom prst="ellipse">
            <a:avLst/>
          </a:prstGeom>
          <a:solidFill>
            <a:srgbClr val="FFFFFF"/>
          </a:solidFill>
          <a:ln cap="flat" cmpd="sng" w="19050">
            <a:solidFill>
              <a:srgbClr val="00BC9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g2d67e62b2a9_3_20"/>
          <p:cNvSpPr txBox="1"/>
          <p:nvPr/>
        </p:nvSpPr>
        <p:spPr>
          <a:xfrm>
            <a:off x="10737906" y="436065"/>
            <a:ext cx="1051200" cy="89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000">
              <a:solidFill>
                <a:srgbClr val="00BC9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grpSp>
        <p:nvGrpSpPr>
          <p:cNvPr id="181" name="Google Shape;181;g2d67e62b2a9_3_20"/>
          <p:cNvGrpSpPr/>
          <p:nvPr/>
        </p:nvGrpSpPr>
        <p:grpSpPr>
          <a:xfrm>
            <a:off x="10948149" y="569140"/>
            <a:ext cx="630719" cy="630711"/>
            <a:chOff x="7429366" y="3223183"/>
            <a:chExt cx="334634" cy="333904"/>
          </a:xfrm>
        </p:grpSpPr>
        <p:sp>
          <p:nvSpPr>
            <p:cNvPr id="182" name="Google Shape;182;g2d67e62b2a9_3_20"/>
            <p:cNvSpPr/>
            <p:nvPr/>
          </p:nvSpPr>
          <p:spPr>
            <a:xfrm>
              <a:off x="7429366" y="3223183"/>
              <a:ext cx="334634" cy="333904"/>
            </a:xfrm>
            <a:custGeom>
              <a:rect b="b" l="l" r="r" t="t"/>
              <a:pathLst>
                <a:path extrusionOk="0" h="10515" w="10538">
                  <a:moveTo>
                    <a:pt x="6978" y="322"/>
                  </a:moveTo>
                  <a:cubicBezTo>
                    <a:pt x="7930" y="322"/>
                    <a:pt x="8716" y="1096"/>
                    <a:pt x="8716" y="2061"/>
                  </a:cubicBezTo>
                  <a:cubicBezTo>
                    <a:pt x="8716" y="2334"/>
                    <a:pt x="8633" y="2644"/>
                    <a:pt x="8478" y="2942"/>
                  </a:cubicBezTo>
                  <a:cubicBezTo>
                    <a:pt x="8478" y="2954"/>
                    <a:pt x="8466" y="2977"/>
                    <a:pt x="8466" y="2977"/>
                  </a:cubicBezTo>
                  <a:cubicBezTo>
                    <a:pt x="8061" y="3823"/>
                    <a:pt x="7276" y="4704"/>
                    <a:pt x="6978" y="5025"/>
                  </a:cubicBezTo>
                  <a:cubicBezTo>
                    <a:pt x="6680" y="4716"/>
                    <a:pt x="5894" y="3835"/>
                    <a:pt x="5490" y="2989"/>
                  </a:cubicBezTo>
                  <a:cubicBezTo>
                    <a:pt x="5490" y="2977"/>
                    <a:pt x="5478" y="2954"/>
                    <a:pt x="5478" y="2942"/>
                  </a:cubicBezTo>
                  <a:cubicBezTo>
                    <a:pt x="5323" y="2632"/>
                    <a:pt x="5240" y="2334"/>
                    <a:pt x="5240" y="2061"/>
                  </a:cubicBezTo>
                  <a:cubicBezTo>
                    <a:pt x="5240" y="1096"/>
                    <a:pt x="6025" y="322"/>
                    <a:pt x="6978" y="322"/>
                  </a:cubicBezTo>
                  <a:close/>
                  <a:moveTo>
                    <a:pt x="5252" y="3227"/>
                  </a:moveTo>
                  <a:cubicBezTo>
                    <a:pt x="5728" y="4192"/>
                    <a:pt x="6597" y="5121"/>
                    <a:pt x="6811" y="5335"/>
                  </a:cubicBezTo>
                  <a:lnTo>
                    <a:pt x="6811" y="5811"/>
                  </a:lnTo>
                  <a:lnTo>
                    <a:pt x="3751" y="6728"/>
                  </a:lnTo>
                  <a:lnTo>
                    <a:pt x="3751" y="3668"/>
                  </a:lnTo>
                  <a:lnTo>
                    <a:pt x="5252" y="3227"/>
                  </a:lnTo>
                  <a:close/>
                  <a:moveTo>
                    <a:pt x="8704" y="3239"/>
                  </a:moveTo>
                  <a:lnTo>
                    <a:pt x="10205" y="3668"/>
                  </a:lnTo>
                  <a:lnTo>
                    <a:pt x="10205" y="6728"/>
                  </a:lnTo>
                  <a:lnTo>
                    <a:pt x="7145" y="5811"/>
                  </a:lnTo>
                  <a:lnTo>
                    <a:pt x="7145" y="5335"/>
                  </a:lnTo>
                  <a:cubicBezTo>
                    <a:pt x="7371" y="5121"/>
                    <a:pt x="8228" y="4192"/>
                    <a:pt x="8704" y="3239"/>
                  </a:cubicBezTo>
                  <a:close/>
                  <a:moveTo>
                    <a:pt x="358" y="2763"/>
                  </a:moveTo>
                  <a:lnTo>
                    <a:pt x="3418" y="3668"/>
                  </a:lnTo>
                  <a:lnTo>
                    <a:pt x="3418" y="6728"/>
                  </a:lnTo>
                  <a:lnTo>
                    <a:pt x="2263" y="6383"/>
                  </a:lnTo>
                  <a:cubicBezTo>
                    <a:pt x="2244" y="6375"/>
                    <a:pt x="2225" y="6372"/>
                    <a:pt x="2208" y="6372"/>
                  </a:cubicBezTo>
                  <a:cubicBezTo>
                    <a:pt x="2136" y="6372"/>
                    <a:pt x="2077" y="6425"/>
                    <a:pt x="2049" y="6502"/>
                  </a:cubicBezTo>
                  <a:cubicBezTo>
                    <a:pt x="2025" y="6585"/>
                    <a:pt x="2084" y="6680"/>
                    <a:pt x="2168" y="6704"/>
                  </a:cubicBezTo>
                  <a:lnTo>
                    <a:pt x="3418" y="7085"/>
                  </a:lnTo>
                  <a:lnTo>
                    <a:pt x="3418" y="10121"/>
                  </a:lnTo>
                  <a:lnTo>
                    <a:pt x="358" y="9204"/>
                  </a:lnTo>
                  <a:lnTo>
                    <a:pt x="358" y="6168"/>
                  </a:lnTo>
                  <a:lnTo>
                    <a:pt x="1513" y="6514"/>
                  </a:lnTo>
                  <a:lnTo>
                    <a:pt x="1561" y="6514"/>
                  </a:lnTo>
                  <a:cubicBezTo>
                    <a:pt x="1632" y="6514"/>
                    <a:pt x="1692" y="6466"/>
                    <a:pt x="1727" y="6394"/>
                  </a:cubicBezTo>
                  <a:cubicBezTo>
                    <a:pt x="1751" y="6311"/>
                    <a:pt x="1692" y="6216"/>
                    <a:pt x="1608" y="6192"/>
                  </a:cubicBezTo>
                  <a:lnTo>
                    <a:pt x="358" y="5811"/>
                  </a:lnTo>
                  <a:lnTo>
                    <a:pt x="358" y="2763"/>
                  </a:lnTo>
                  <a:close/>
                  <a:moveTo>
                    <a:pt x="7145" y="6156"/>
                  </a:moveTo>
                  <a:lnTo>
                    <a:pt x="10205" y="7061"/>
                  </a:lnTo>
                  <a:lnTo>
                    <a:pt x="10205" y="10121"/>
                  </a:lnTo>
                  <a:lnTo>
                    <a:pt x="7145" y="9204"/>
                  </a:lnTo>
                  <a:lnTo>
                    <a:pt x="7145" y="7990"/>
                  </a:lnTo>
                  <a:cubicBezTo>
                    <a:pt x="7145" y="7895"/>
                    <a:pt x="7073" y="7823"/>
                    <a:pt x="6978" y="7823"/>
                  </a:cubicBezTo>
                  <a:cubicBezTo>
                    <a:pt x="6895" y="7823"/>
                    <a:pt x="6811" y="7895"/>
                    <a:pt x="6811" y="7990"/>
                  </a:cubicBezTo>
                  <a:lnTo>
                    <a:pt x="6811" y="9204"/>
                  </a:lnTo>
                  <a:lnTo>
                    <a:pt x="3751" y="10121"/>
                  </a:lnTo>
                  <a:lnTo>
                    <a:pt x="3751" y="7061"/>
                  </a:lnTo>
                  <a:lnTo>
                    <a:pt x="6811" y="6156"/>
                  </a:lnTo>
                  <a:lnTo>
                    <a:pt x="6811" y="7311"/>
                  </a:lnTo>
                  <a:cubicBezTo>
                    <a:pt x="6811" y="7407"/>
                    <a:pt x="6895" y="7478"/>
                    <a:pt x="6978" y="7478"/>
                  </a:cubicBezTo>
                  <a:cubicBezTo>
                    <a:pt x="7073" y="7478"/>
                    <a:pt x="7145" y="7407"/>
                    <a:pt x="7145" y="7311"/>
                  </a:cubicBezTo>
                  <a:lnTo>
                    <a:pt x="7145" y="6156"/>
                  </a:lnTo>
                  <a:close/>
                  <a:moveTo>
                    <a:pt x="6966" y="1"/>
                  </a:moveTo>
                  <a:cubicBezTo>
                    <a:pt x="5823" y="1"/>
                    <a:pt x="4894" y="918"/>
                    <a:pt x="4894" y="2061"/>
                  </a:cubicBezTo>
                  <a:cubicBezTo>
                    <a:pt x="4894" y="2334"/>
                    <a:pt x="4966" y="2632"/>
                    <a:pt x="5085" y="2930"/>
                  </a:cubicBezTo>
                  <a:lnTo>
                    <a:pt x="3573" y="3370"/>
                  </a:lnTo>
                  <a:lnTo>
                    <a:pt x="215" y="2382"/>
                  </a:lnTo>
                  <a:cubicBezTo>
                    <a:pt x="205" y="2375"/>
                    <a:pt x="192" y="2372"/>
                    <a:pt x="179" y="2372"/>
                  </a:cubicBezTo>
                  <a:cubicBezTo>
                    <a:pt x="146" y="2372"/>
                    <a:pt x="106" y="2389"/>
                    <a:pt x="72" y="2406"/>
                  </a:cubicBezTo>
                  <a:cubicBezTo>
                    <a:pt x="25" y="2442"/>
                    <a:pt x="1" y="2477"/>
                    <a:pt x="1" y="2537"/>
                  </a:cubicBezTo>
                  <a:lnTo>
                    <a:pt x="1" y="5954"/>
                  </a:lnTo>
                  <a:lnTo>
                    <a:pt x="1" y="9335"/>
                  </a:lnTo>
                  <a:cubicBezTo>
                    <a:pt x="1" y="9419"/>
                    <a:pt x="37" y="9478"/>
                    <a:pt x="120" y="9502"/>
                  </a:cubicBezTo>
                  <a:lnTo>
                    <a:pt x="3513" y="10514"/>
                  </a:lnTo>
                  <a:lnTo>
                    <a:pt x="3573" y="10514"/>
                  </a:lnTo>
                  <a:lnTo>
                    <a:pt x="6847" y="9550"/>
                  </a:lnTo>
                  <a:cubicBezTo>
                    <a:pt x="6859" y="9562"/>
                    <a:pt x="6883" y="9562"/>
                    <a:pt x="6918" y="9562"/>
                  </a:cubicBezTo>
                  <a:cubicBezTo>
                    <a:pt x="6942" y="9562"/>
                    <a:pt x="6966" y="9562"/>
                    <a:pt x="6990" y="9550"/>
                  </a:cubicBezTo>
                  <a:lnTo>
                    <a:pt x="10264" y="10514"/>
                  </a:lnTo>
                  <a:lnTo>
                    <a:pt x="10312" y="10514"/>
                  </a:lnTo>
                  <a:cubicBezTo>
                    <a:pt x="10335" y="10514"/>
                    <a:pt x="10383" y="10502"/>
                    <a:pt x="10419" y="10490"/>
                  </a:cubicBezTo>
                  <a:cubicBezTo>
                    <a:pt x="10455" y="10454"/>
                    <a:pt x="10490" y="10407"/>
                    <a:pt x="10490" y="10347"/>
                  </a:cubicBezTo>
                  <a:lnTo>
                    <a:pt x="10538" y="6942"/>
                  </a:lnTo>
                  <a:lnTo>
                    <a:pt x="10538" y="3549"/>
                  </a:lnTo>
                  <a:cubicBezTo>
                    <a:pt x="10538" y="3477"/>
                    <a:pt x="10490" y="3418"/>
                    <a:pt x="10419" y="3394"/>
                  </a:cubicBezTo>
                  <a:lnTo>
                    <a:pt x="8835" y="2930"/>
                  </a:lnTo>
                  <a:cubicBezTo>
                    <a:pt x="8954" y="2632"/>
                    <a:pt x="9038" y="2334"/>
                    <a:pt x="9038" y="2061"/>
                  </a:cubicBezTo>
                  <a:cubicBezTo>
                    <a:pt x="9038" y="918"/>
                    <a:pt x="8109" y="1"/>
                    <a:pt x="6966" y="1"/>
                  </a:cubicBezTo>
                  <a:close/>
                </a:path>
              </a:pathLst>
            </a:custGeom>
            <a:solidFill>
              <a:srgbClr val="00BC9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" name="Google Shape;183;g2d67e62b2a9_3_20"/>
            <p:cNvSpPr/>
            <p:nvPr/>
          </p:nvSpPr>
          <p:spPr>
            <a:xfrm>
              <a:off x="7613514" y="3251541"/>
              <a:ext cx="74878" cy="74529"/>
            </a:xfrm>
            <a:custGeom>
              <a:rect b="b" l="l" r="r" t="t"/>
              <a:pathLst>
                <a:path extrusionOk="0" h="2347" w="2358">
                  <a:moveTo>
                    <a:pt x="1179" y="322"/>
                  </a:moveTo>
                  <a:cubicBezTo>
                    <a:pt x="1643" y="322"/>
                    <a:pt x="2012" y="691"/>
                    <a:pt x="2012" y="1156"/>
                  </a:cubicBezTo>
                  <a:cubicBezTo>
                    <a:pt x="2012" y="1620"/>
                    <a:pt x="1643" y="1989"/>
                    <a:pt x="1179" y="1989"/>
                  </a:cubicBezTo>
                  <a:cubicBezTo>
                    <a:pt x="715" y="1989"/>
                    <a:pt x="345" y="1620"/>
                    <a:pt x="345" y="1156"/>
                  </a:cubicBezTo>
                  <a:cubicBezTo>
                    <a:pt x="334" y="703"/>
                    <a:pt x="715" y="322"/>
                    <a:pt x="1179" y="322"/>
                  </a:cubicBezTo>
                  <a:close/>
                  <a:moveTo>
                    <a:pt x="1179" y="1"/>
                  </a:moveTo>
                  <a:cubicBezTo>
                    <a:pt x="524" y="1"/>
                    <a:pt x="0" y="513"/>
                    <a:pt x="0" y="1168"/>
                  </a:cubicBezTo>
                  <a:cubicBezTo>
                    <a:pt x="0" y="1811"/>
                    <a:pt x="524" y="2346"/>
                    <a:pt x="1179" y="2346"/>
                  </a:cubicBezTo>
                  <a:cubicBezTo>
                    <a:pt x="1834" y="2346"/>
                    <a:pt x="2358" y="1822"/>
                    <a:pt x="2358" y="1168"/>
                  </a:cubicBezTo>
                  <a:cubicBezTo>
                    <a:pt x="2358" y="513"/>
                    <a:pt x="1834" y="1"/>
                    <a:pt x="1179" y="1"/>
                  </a:cubicBezTo>
                  <a:close/>
                </a:path>
              </a:pathLst>
            </a:custGeom>
            <a:solidFill>
              <a:srgbClr val="00BC9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4" name="Google Shape;184;g2d67e62b2a9_3_20"/>
          <p:cNvSpPr txBox="1"/>
          <p:nvPr/>
        </p:nvSpPr>
        <p:spPr>
          <a:xfrm>
            <a:off x="3704800" y="1416550"/>
            <a:ext cx="30429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es-AR" sz="1600">
                <a:latin typeface="Encode Sans"/>
                <a:ea typeface="Encode Sans"/>
                <a:cs typeface="Encode Sans"/>
                <a:sym typeface="Encode Sans"/>
              </a:rPr>
              <a:t>Con participación de la </a:t>
            </a:r>
            <a:r>
              <a:rPr b="1" lang="es-AR" sz="1600">
                <a:latin typeface="Encode Sans"/>
                <a:ea typeface="Encode Sans"/>
                <a:cs typeface="Encode Sans"/>
                <a:sym typeface="Encode Sans"/>
              </a:rPr>
              <a:t>comunidad </a:t>
            </a:r>
            <a:r>
              <a:rPr lang="es-AR" sz="1600">
                <a:latin typeface="Encode Sans"/>
                <a:ea typeface="Encode Sans"/>
                <a:cs typeface="Encode Sans"/>
                <a:sym typeface="Encode Sans"/>
              </a:rPr>
              <a:t>para definir acciones de cuidados integrales</a:t>
            </a:r>
            <a:endParaRPr sz="1600">
              <a:latin typeface="Encode Sans"/>
              <a:ea typeface="Encode Sans"/>
              <a:cs typeface="Encode Sans"/>
              <a:sym typeface="Encode Sans"/>
            </a:endParaRPr>
          </a:p>
        </p:txBody>
      </p:sp>
      <p:grpSp>
        <p:nvGrpSpPr>
          <p:cNvPr id="185" name="Google Shape;185;g2d67e62b2a9_3_20"/>
          <p:cNvGrpSpPr/>
          <p:nvPr/>
        </p:nvGrpSpPr>
        <p:grpSpPr>
          <a:xfrm>
            <a:off x="869801" y="1577007"/>
            <a:ext cx="588446" cy="559986"/>
            <a:chOff x="2780301" y="1521896"/>
            <a:chExt cx="333133" cy="321038"/>
          </a:xfrm>
        </p:grpSpPr>
        <p:sp>
          <p:nvSpPr>
            <p:cNvPr id="186" name="Google Shape;186;g2d67e62b2a9_3_20"/>
            <p:cNvSpPr/>
            <p:nvPr/>
          </p:nvSpPr>
          <p:spPr>
            <a:xfrm>
              <a:off x="3009573" y="1542745"/>
              <a:ext cx="72031" cy="9517"/>
            </a:xfrm>
            <a:custGeom>
              <a:rect b="b" l="l" r="r" t="t"/>
              <a:pathLst>
                <a:path extrusionOk="0" h="299" w="2263">
                  <a:moveTo>
                    <a:pt x="155" y="1"/>
                  </a:moveTo>
                  <a:cubicBezTo>
                    <a:pt x="60" y="1"/>
                    <a:pt x="0" y="84"/>
                    <a:pt x="0" y="155"/>
                  </a:cubicBezTo>
                  <a:cubicBezTo>
                    <a:pt x="0" y="227"/>
                    <a:pt x="72" y="298"/>
                    <a:pt x="155" y="298"/>
                  </a:cubicBezTo>
                  <a:lnTo>
                    <a:pt x="2120" y="298"/>
                  </a:lnTo>
                  <a:cubicBezTo>
                    <a:pt x="2203" y="298"/>
                    <a:pt x="2263" y="227"/>
                    <a:pt x="2263" y="155"/>
                  </a:cubicBezTo>
                  <a:cubicBezTo>
                    <a:pt x="2263" y="60"/>
                    <a:pt x="2203" y="1"/>
                    <a:pt x="2120" y="1"/>
                  </a:cubicBezTo>
                  <a:close/>
                </a:path>
              </a:pathLst>
            </a:custGeom>
            <a:solidFill>
              <a:srgbClr val="00BC9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g2d67e62b2a9_3_20"/>
            <p:cNvSpPr/>
            <p:nvPr/>
          </p:nvSpPr>
          <p:spPr>
            <a:xfrm>
              <a:off x="2967876" y="1542745"/>
              <a:ext cx="30366" cy="9517"/>
            </a:xfrm>
            <a:custGeom>
              <a:rect b="b" l="l" r="r" t="t"/>
              <a:pathLst>
                <a:path extrusionOk="0" h="299" w="954">
                  <a:moveTo>
                    <a:pt x="156" y="1"/>
                  </a:moveTo>
                  <a:cubicBezTo>
                    <a:pt x="60" y="1"/>
                    <a:pt x="1" y="84"/>
                    <a:pt x="1" y="155"/>
                  </a:cubicBezTo>
                  <a:cubicBezTo>
                    <a:pt x="1" y="227"/>
                    <a:pt x="72" y="298"/>
                    <a:pt x="156" y="298"/>
                  </a:cubicBezTo>
                  <a:lnTo>
                    <a:pt x="810" y="298"/>
                  </a:lnTo>
                  <a:cubicBezTo>
                    <a:pt x="894" y="298"/>
                    <a:pt x="953" y="227"/>
                    <a:pt x="953" y="155"/>
                  </a:cubicBezTo>
                  <a:cubicBezTo>
                    <a:pt x="953" y="60"/>
                    <a:pt x="894" y="1"/>
                    <a:pt x="810" y="1"/>
                  </a:cubicBezTo>
                  <a:close/>
                </a:path>
              </a:pathLst>
            </a:custGeom>
            <a:solidFill>
              <a:srgbClr val="00BC9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g2d67e62b2a9_3_20"/>
            <p:cNvSpPr/>
            <p:nvPr/>
          </p:nvSpPr>
          <p:spPr>
            <a:xfrm>
              <a:off x="3061870" y="1563594"/>
              <a:ext cx="19735" cy="9517"/>
            </a:xfrm>
            <a:custGeom>
              <a:rect b="b" l="l" r="r" t="t"/>
              <a:pathLst>
                <a:path extrusionOk="0" h="299" w="620">
                  <a:moveTo>
                    <a:pt x="143" y="0"/>
                  </a:moveTo>
                  <a:cubicBezTo>
                    <a:pt x="60" y="0"/>
                    <a:pt x="0" y="84"/>
                    <a:pt x="0" y="155"/>
                  </a:cubicBezTo>
                  <a:cubicBezTo>
                    <a:pt x="0" y="239"/>
                    <a:pt x="72" y="298"/>
                    <a:pt x="143" y="298"/>
                  </a:cubicBezTo>
                  <a:lnTo>
                    <a:pt x="477" y="298"/>
                  </a:lnTo>
                  <a:cubicBezTo>
                    <a:pt x="560" y="298"/>
                    <a:pt x="620" y="227"/>
                    <a:pt x="620" y="155"/>
                  </a:cubicBezTo>
                  <a:cubicBezTo>
                    <a:pt x="620" y="60"/>
                    <a:pt x="560" y="0"/>
                    <a:pt x="477" y="0"/>
                  </a:cubicBezTo>
                  <a:close/>
                </a:path>
              </a:pathLst>
            </a:custGeom>
            <a:solidFill>
              <a:srgbClr val="00BC9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g2d67e62b2a9_3_20"/>
            <p:cNvSpPr/>
            <p:nvPr/>
          </p:nvSpPr>
          <p:spPr>
            <a:xfrm>
              <a:off x="2967876" y="1563594"/>
              <a:ext cx="82663" cy="9517"/>
            </a:xfrm>
            <a:custGeom>
              <a:rect b="b" l="l" r="r" t="t"/>
              <a:pathLst>
                <a:path extrusionOk="0" h="299" w="2597">
                  <a:moveTo>
                    <a:pt x="156" y="0"/>
                  </a:moveTo>
                  <a:cubicBezTo>
                    <a:pt x="60" y="0"/>
                    <a:pt x="1" y="84"/>
                    <a:pt x="1" y="155"/>
                  </a:cubicBezTo>
                  <a:cubicBezTo>
                    <a:pt x="1" y="239"/>
                    <a:pt x="72" y="298"/>
                    <a:pt x="156" y="298"/>
                  </a:cubicBezTo>
                  <a:lnTo>
                    <a:pt x="2442" y="298"/>
                  </a:lnTo>
                  <a:cubicBezTo>
                    <a:pt x="2537" y="298"/>
                    <a:pt x="2596" y="227"/>
                    <a:pt x="2596" y="155"/>
                  </a:cubicBezTo>
                  <a:cubicBezTo>
                    <a:pt x="2596" y="60"/>
                    <a:pt x="2537" y="0"/>
                    <a:pt x="2442" y="0"/>
                  </a:cubicBezTo>
                  <a:close/>
                </a:path>
              </a:pathLst>
            </a:custGeom>
            <a:solidFill>
              <a:srgbClr val="00BC9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g2d67e62b2a9_3_20"/>
            <p:cNvSpPr/>
            <p:nvPr/>
          </p:nvSpPr>
          <p:spPr>
            <a:xfrm>
              <a:off x="2936809" y="1521896"/>
              <a:ext cx="176625" cy="96286"/>
            </a:xfrm>
            <a:custGeom>
              <a:rect b="b" l="l" r="r" t="t"/>
              <a:pathLst>
                <a:path extrusionOk="0" h="3025" w="5549">
                  <a:moveTo>
                    <a:pt x="4894" y="298"/>
                  </a:moveTo>
                  <a:cubicBezTo>
                    <a:pt x="5084" y="298"/>
                    <a:pt x="5227" y="453"/>
                    <a:pt x="5227" y="644"/>
                  </a:cubicBezTo>
                  <a:lnTo>
                    <a:pt x="5227" y="1620"/>
                  </a:lnTo>
                  <a:cubicBezTo>
                    <a:pt x="5227" y="1822"/>
                    <a:pt x="5084" y="1965"/>
                    <a:pt x="4894" y="1965"/>
                  </a:cubicBezTo>
                  <a:lnTo>
                    <a:pt x="4406" y="1965"/>
                  </a:lnTo>
                  <a:cubicBezTo>
                    <a:pt x="4358" y="1965"/>
                    <a:pt x="4310" y="1989"/>
                    <a:pt x="4287" y="2025"/>
                  </a:cubicBezTo>
                  <a:cubicBezTo>
                    <a:pt x="4251" y="2061"/>
                    <a:pt x="4239" y="2096"/>
                    <a:pt x="4251" y="2144"/>
                  </a:cubicBezTo>
                  <a:lnTo>
                    <a:pt x="4346" y="2727"/>
                  </a:lnTo>
                  <a:lnTo>
                    <a:pt x="4346" y="2739"/>
                  </a:lnTo>
                  <a:lnTo>
                    <a:pt x="4322" y="2739"/>
                  </a:lnTo>
                  <a:lnTo>
                    <a:pt x="3346" y="2001"/>
                  </a:lnTo>
                  <a:cubicBezTo>
                    <a:pt x="3310" y="1977"/>
                    <a:pt x="3287" y="1965"/>
                    <a:pt x="3251" y="1965"/>
                  </a:cubicBezTo>
                  <a:lnTo>
                    <a:pt x="631" y="1965"/>
                  </a:lnTo>
                  <a:cubicBezTo>
                    <a:pt x="441" y="1965"/>
                    <a:pt x="298" y="1822"/>
                    <a:pt x="298" y="1620"/>
                  </a:cubicBezTo>
                  <a:lnTo>
                    <a:pt x="298" y="644"/>
                  </a:lnTo>
                  <a:cubicBezTo>
                    <a:pt x="298" y="453"/>
                    <a:pt x="441" y="298"/>
                    <a:pt x="631" y="298"/>
                  </a:cubicBezTo>
                  <a:close/>
                  <a:moveTo>
                    <a:pt x="631" y="1"/>
                  </a:moveTo>
                  <a:cubicBezTo>
                    <a:pt x="274" y="1"/>
                    <a:pt x="0" y="286"/>
                    <a:pt x="0" y="644"/>
                  </a:cubicBezTo>
                  <a:lnTo>
                    <a:pt x="0" y="1632"/>
                  </a:lnTo>
                  <a:cubicBezTo>
                    <a:pt x="0" y="1989"/>
                    <a:pt x="274" y="2263"/>
                    <a:pt x="631" y="2263"/>
                  </a:cubicBezTo>
                  <a:lnTo>
                    <a:pt x="3203" y="2263"/>
                  </a:lnTo>
                  <a:lnTo>
                    <a:pt x="4144" y="2965"/>
                  </a:lnTo>
                  <a:cubicBezTo>
                    <a:pt x="4203" y="3013"/>
                    <a:pt x="4263" y="3025"/>
                    <a:pt x="4334" y="3025"/>
                  </a:cubicBezTo>
                  <a:cubicBezTo>
                    <a:pt x="4394" y="3025"/>
                    <a:pt x="4453" y="3013"/>
                    <a:pt x="4501" y="2977"/>
                  </a:cubicBezTo>
                  <a:cubicBezTo>
                    <a:pt x="4608" y="2906"/>
                    <a:pt x="4668" y="2787"/>
                    <a:pt x="4656" y="2656"/>
                  </a:cubicBezTo>
                  <a:lnTo>
                    <a:pt x="4596" y="2251"/>
                  </a:lnTo>
                  <a:lnTo>
                    <a:pt x="4906" y="2251"/>
                  </a:lnTo>
                  <a:cubicBezTo>
                    <a:pt x="5263" y="2251"/>
                    <a:pt x="5549" y="1965"/>
                    <a:pt x="5549" y="1608"/>
                  </a:cubicBezTo>
                  <a:lnTo>
                    <a:pt x="5549" y="632"/>
                  </a:lnTo>
                  <a:cubicBezTo>
                    <a:pt x="5525" y="286"/>
                    <a:pt x="5251" y="1"/>
                    <a:pt x="4894" y="1"/>
                  </a:cubicBezTo>
                  <a:close/>
                </a:path>
              </a:pathLst>
            </a:custGeom>
            <a:solidFill>
              <a:srgbClr val="00BC9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g2d67e62b2a9_3_20"/>
            <p:cNvSpPr/>
            <p:nvPr/>
          </p:nvSpPr>
          <p:spPr>
            <a:xfrm>
              <a:off x="2811367" y="1767115"/>
              <a:ext cx="72413" cy="9485"/>
            </a:xfrm>
            <a:custGeom>
              <a:rect b="b" l="l" r="r" t="t"/>
              <a:pathLst>
                <a:path extrusionOk="0" h="298" w="2275">
                  <a:moveTo>
                    <a:pt x="155" y="0"/>
                  </a:moveTo>
                  <a:cubicBezTo>
                    <a:pt x="60" y="0"/>
                    <a:pt x="0" y="72"/>
                    <a:pt x="0" y="143"/>
                  </a:cubicBezTo>
                  <a:cubicBezTo>
                    <a:pt x="0" y="214"/>
                    <a:pt x="84" y="298"/>
                    <a:pt x="155" y="298"/>
                  </a:cubicBezTo>
                  <a:lnTo>
                    <a:pt x="2120" y="298"/>
                  </a:lnTo>
                  <a:cubicBezTo>
                    <a:pt x="2215" y="298"/>
                    <a:pt x="2275" y="214"/>
                    <a:pt x="2275" y="143"/>
                  </a:cubicBezTo>
                  <a:cubicBezTo>
                    <a:pt x="2275" y="72"/>
                    <a:pt x="2215" y="0"/>
                    <a:pt x="2120" y="0"/>
                  </a:cubicBezTo>
                  <a:close/>
                </a:path>
              </a:pathLst>
            </a:custGeom>
            <a:solidFill>
              <a:srgbClr val="00BC9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g2d67e62b2a9_3_20"/>
            <p:cNvSpPr/>
            <p:nvPr/>
          </p:nvSpPr>
          <p:spPr>
            <a:xfrm>
              <a:off x="2894730" y="1767115"/>
              <a:ext cx="20117" cy="9485"/>
            </a:xfrm>
            <a:custGeom>
              <a:rect b="b" l="l" r="r" t="t"/>
              <a:pathLst>
                <a:path extrusionOk="0" h="298" w="632">
                  <a:moveTo>
                    <a:pt x="156" y="0"/>
                  </a:moveTo>
                  <a:cubicBezTo>
                    <a:pt x="60" y="0"/>
                    <a:pt x="1" y="72"/>
                    <a:pt x="1" y="143"/>
                  </a:cubicBezTo>
                  <a:cubicBezTo>
                    <a:pt x="1" y="214"/>
                    <a:pt x="84" y="298"/>
                    <a:pt x="156" y="298"/>
                  </a:cubicBezTo>
                  <a:lnTo>
                    <a:pt x="489" y="298"/>
                  </a:lnTo>
                  <a:cubicBezTo>
                    <a:pt x="572" y="298"/>
                    <a:pt x="632" y="214"/>
                    <a:pt x="632" y="143"/>
                  </a:cubicBezTo>
                  <a:cubicBezTo>
                    <a:pt x="632" y="72"/>
                    <a:pt x="572" y="0"/>
                    <a:pt x="489" y="0"/>
                  </a:cubicBezTo>
                  <a:close/>
                </a:path>
              </a:pathLst>
            </a:custGeom>
            <a:solidFill>
              <a:srgbClr val="00BC9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g2d67e62b2a9_3_20"/>
            <p:cNvSpPr/>
            <p:nvPr/>
          </p:nvSpPr>
          <p:spPr>
            <a:xfrm>
              <a:off x="2811367" y="1787932"/>
              <a:ext cx="20117" cy="9517"/>
            </a:xfrm>
            <a:custGeom>
              <a:rect b="b" l="l" r="r" t="t"/>
              <a:pathLst>
                <a:path extrusionOk="0" h="299" w="632">
                  <a:moveTo>
                    <a:pt x="155" y="1"/>
                  </a:moveTo>
                  <a:cubicBezTo>
                    <a:pt x="60" y="1"/>
                    <a:pt x="0" y="72"/>
                    <a:pt x="0" y="144"/>
                  </a:cubicBezTo>
                  <a:cubicBezTo>
                    <a:pt x="0" y="239"/>
                    <a:pt x="84" y="299"/>
                    <a:pt x="155" y="299"/>
                  </a:cubicBezTo>
                  <a:lnTo>
                    <a:pt x="489" y="299"/>
                  </a:lnTo>
                  <a:cubicBezTo>
                    <a:pt x="572" y="299"/>
                    <a:pt x="631" y="215"/>
                    <a:pt x="631" y="144"/>
                  </a:cubicBezTo>
                  <a:cubicBezTo>
                    <a:pt x="631" y="60"/>
                    <a:pt x="572" y="1"/>
                    <a:pt x="489" y="1"/>
                  </a:cubicBezTo>
                  <a:close/>
                </a:path>
              </a:pathLst>
            </a:custGeom>
            <a:solidFill>
              <a:srgbClr val="00BC9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g2d67e62b2a9_3_20"/>
            <p:cNvSpPr/>
            <p:nvPr/>
          </p:nvSpPr>
          <p:spPr>
            <a:xfrm>
              <a:off x="2842815" y="1787932"/>
              <a:ext cx="72031" cy="9517"/>
            </a:xfrm>
            <a:custGeom>
              <a:rect b="b" l="l" r="r" t="t"/>
              <a:pathLst>
                <a:path extrusionOk="0" h="299" w="2263">
                  <a:moveTo>
                    <a:pt x="144" y="1"/>
                  </a:moveTo>
                  <a:cubicBezTo>
                    <a:pt x="60" y="1"/>
                    <a:pt x="1" y="72"/>
                    <a:pt x="1" y="144"/>
                  </a:cubicBezTo>
                  <a:cubicBezTo>
                    <a:pt x="1" y="239"/>
                    <a:pt x="72" y="299"/>
                    <a:pt x="144" y="299"/>
                  </a:cubicBezTo>
                  <a:lnTo>
                    <a:pt x="2120" y="299"/>
                  </a:lnTo>
                  <a:cubicBezTo>
                    <a:pt x="2203" y="299"/>
                    <a:pt x="2263" y="215"/>
                    <a:pt x="2263" y="144"/>
                  </a:cubicBezTo>
                  <a:cubicBezTo>
                    <a:pt x="2263" y="60"/>
                    <a:pt x="2203" y="1"/>
                    <a:pt x="2120" y="1"/>
                  </a:cubicBezTo>
                  <a:close/>
                </a:path>
              </a:pathLst>
            </a:custGeom>
            <a:solidFill>
              <a:srgbClr val="00BC9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g2d67e62b2a9_3_20"/>
            <p:cNvSpPr/>
            <p:nvPr/>
          </p:nvSpPr>
          <p:spPr>
            <a:xfrm>
              <a:off x="2780301" y="1746266"/>
              <a:ext cx="166375" cy="96668"/>
            </a:xfrm>
            <a:custGeom>
              <a:rect b="b" l="l" r="r" t="t"/>
              <a:pathLst>
                <a:path extrusionOk="0" h="3037" w="5227">
                  <a:moveTo>
                    <a:pt x="4572" y="286"/>
                  </a:moveTo>
                  <a:cubicBezTo>
                    <a:pt x="4763" y="286"/>
                    <a:pt x="4917" y="441"/>
                    <a:pt x="4917" y="631"/>
                  </a:cubicBezTo>
                  <a:lnTo>
                    <a:pt x="4917" y="1619"/>
                  </a:lnTo>
                  <a:cubicBezTo>
                    <a:pt x="4917" y="1810"/>
                    <a:pt x="4763" y="1965"/>
                    <a:pt x="4572" y="1965"/>
                  </a:cubicBezTo>
                  <a:lnTo>
                    <a:pt x="2274" y="1965"/>
                  </a:lnTo>
                  <a:cubicBezTo>
                    <a:pt x="2250" y="1965"/>
                    <a:pt x="2215" y="1977"/>
                    <a:pt x="2191" y="1989"/>
                  </a:cubicBezTo>
                  <a:lnTo>
                    <a:pt x="1203" y="2739"/>
                  </a:lnTo>
                  <a:lnTo>
                    <a:pt x="1191" y="2739"/>
                  </a:lnTo>
                  <a:lnTo>
                    <a:pt x="1191" y="2715"/>
                  </a:lnTo>
                  <a:lnTo>
                    <a:pt x="1286" y="2143"/>
                  </a:lnTo>
                  <a:cubicBezTo>
                    <a:pt x="1286" y="2096"/>
                    <a:pt x="1286" y="2048"/>
                    <a:pt x="1250" y="2012"/>
                  </a:cubicBezTo>
                  <a:cubicBezTo>
                    <a:pt x="1215" y="1989"/>
                    <a:pt x="1179" y="1965"/>
                    <a:pt x="1131" y="1965"/>
                  </a:cubicBezTo>
                  <a:lnTo>
                    <a:pt x="643" y="1965"/>
                  </a:lnTo>
                  <a:cubicBezTo>
                    <a:pt x="453" y="1965"/>
                    <a:pt x="298" y="1810"/>
                    <a:pt x="298" y="1619"/>
                  </a:cubicBezTo>
                  <a:lnTo>
                    <a:pt x="298" y="631"/>
                  </a:lnTo>
                  <a:cubicBezTo>
                    <a:pt x="298" y="441"/>
                    <a:pt x="453" y="286"/>
                    <a:pt x="643" y="286"/>
                  </a:cubicBezTo>
                  <a:close/>
                  <a:moveTo>
                    <a:pt x="643" y="0"/>
                  </a:moveTo>
                  <a:cubicBezTo>
                    <a:pt x="286" y="0"/>
                    <a:pt x="0" y="274"/>
                    <a:pt x="0" y="631"/>
                  </a:cubicBezTo>
                  <a:lnTo>
                    <a:pt x="0" y="1619"/>
                  </a:lnTo>
                  <a:cubicBezTo>
                    <a:pt x="0" y="1977"/>
                    <a:pt x="286" y="2262"/>
                    <a:pt x="643" y="2262"/>
                  </a:cubicBezTo>
                  <a:lnTo>
                    <a:pt x="953" y="2262"/>
                  </a:lnTo>
                  <a:lnTo>
                    <a:pt x="893" y="2655"/>
                  </a:lnTo>
                  <a:cubicBezTo>
                    <a:pt x="881" y="2798"/>
                    <a:pt x="929" y="2917"/>
                    <a:pt x="1048" y="2989"/>
                  </a:cubicBezTo>
                  <a:cubicBezTo>
                    <a:pt x="1084" y="3012"/>
                    <a:pt x="1143" y="3036"/>
                    <a:pt x="1203" y="3036"/>
                  </a:cubicBezTo>
                  <a:cubicBezTo>
                    <a:pt x="1262" y="3036"/>
                    <a:pt x="1346" y="3012"/>
                    <a:pt x="1405" y="2977"/>
                  </a:cubicBezTo>
                  <a:lnTo>
                    <a:pt x="2334" y="2274"/>
                  </a:lnTo>
                  <a:lnTo>
                    <a:pt x="4584" y="2274"/>
                  </a:lnTo>
                  <a:cubicBezTo>
                    <a:pt x="4941" y="2274"/>
                    <a:pt x="5227" y="1989"/>
                    <a:pt x="5227" y="1631"/>
                  </a:cubicBezTo>
                  <a:lnTo>
                    <a:pt x="5227" y="655"/>
                  </a:lnTo>
                  <a:cubicBezTo>
                    <a:pt x="5215" y="274"/>
                    <a:pt x="4929" y="0"/>
                    <a:pt x="4572" y="0"/>
                  </a:cubicBezTo>
                  <a:close/>
                </a:path>
              </a:pathLst>
            </a:custGeom>
            <a:solidFill>
              <a:srgbClr val="00BC9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g2d67e62b2a9_3_20"/>
            <p:cNvSpPr/>
            <p:nvPr/>
          </p:nvSpPr>
          <p:spPr>
            <a:xfrm>
              <a:off x="3020172" y="1720102"/>
              <a:ext cx="61432" cy="9517"/>
            </a:xfrm>
            <a:custGeom>
              <a:rect b="b" l="l" r="r" t="t"/>
              <a:pathLst>
                <a:path extrusionOk="0" h="299" w="1930">
                  <a:moveTo>
                    <a:pt x="144" y="1"/>
                  </a:moveTo>
                  <a:cubicBezTo>
                    <a:pt x="60" y="1"/>
                    <a:pt x="1" y="72"/>
                    <a:pt x="1" y="144"/>
                  </a:cubicBezTo>
                  <a:cubicBezTo>
                    <a:pt x="1" y="239"/>
                    <a:pt x="72" y="298"/>
                    <a:pt x="144" y="298"/>
                  </a:cubicBezTo>
                  <a:lnTo>
                    <a:pt x="1787" y="298"/>
                  </a:lnTo>
                  <a:cubicBezTo>
                    <a:pt x="1870" y="298"/>
                    <a:pt x="1930" y="227"/>
                    <a:pt x="1930" y="144"/>
                  </a:cubicBezTo>
                  <a:cubicBezTo>
                    <a:pt x="1930" y="60"/>
                    <a:pt x="1870" y="1"/>
                    <a:pt x="1787" y="1"/>
                  </a:cubicBezTo>
                  <a:close/>
                </a:path>
              </a:pathLst>
            </a:custGeom>
            <a:solidFill>
              <a:srgbClr val="00BC9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g2d67e62b2a9_3_20"/>
            <p:cNvSpPr/>
            <p:nvPr/>
          </p:nvSpPr>
          <p:spPr>
            <a:xfrm>
              <a:off x="2988724" y="1720102"/>
              <a:ext cx="19735" cy="9517"/>
            </a:xfrm>
            <a:custGeom>
              <a:rect b="b" l="l" r="r" t="t"/>
              <a:pathLst>
                <a:path extrusionOk="0" h="299" w="620">
                  <a:moveTo>
                    <a:pt x="143" y="1"/>
                  </a:moveTo>
                  <a:cubicBezTo>
                    <a:pt x="60" y="1"/>
                    <a:pt x="1" y="72"/>
                    <a:pt x="1" y="144"/>
                  </a:cubicBezTo>
                  <a:cubicBezTo>
                    <a:pt x="1" y="239"/>
                    <a:pt x="72" y="298"/>
                    <a:pt x="143" y="298"/>
                  </a:cubicBezTo>
                  <a:lnTo>
                    <a:pt x="477" y="298"/>
                  </a:lnTo>
                  <a:cubicBezTo>
                    <a:pt x="572" y="298"/>
                    <a:pt x="620" y="227"/>
                    <a:pt x="620" y="144"/>
                  </a:cubicBezTo>
                  <a:cubicBezTo>
                    <a:pt x="620" y="60"/>
                    <a:pt x="572" y="1"/>
                    <a:pt x="477" y="1"/>
                  </a:cubicBezTo>
                  <a:close/>
                </a:path>
              </a:pathLst>
            </a:custGeom>
            <a:solidFill>
              <a:srgbClr val="00BC9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g2d67e62b2a9_3_20"/>
            <p:cNvSpPr/>
            <p:nvPr/>
          </p:nvSpPr>
          <p:spPr>
            <a:xfrm>
              <a:off x="2957658" y="1699253"/>
              <a:ext cx="155776" cy="75087"/>
            </a:xfrm>
            <a:custGeom>
              <a:rect b="b" l="l" r="r" t="t"/>
              <a:pathLst>
                <a:path extrusionOk="0" h="2359" w="4894">
                  <a:moveTo>
                    <a:pt x="4239" y="299"/>
                  </a:moveTo>
                  <a:cubicBezTo>
                    <a:pt x="4429" y="299"/>
                    <a:pt x="4572" y="441"/>
                    <a:pt x="4572" y="644"/>
                  </a:cubicBezTo>
                  <a:lnTo>
                    <a:pt x="4572" y="965"/>
                  </a:lnTo>
                  <a:cubicBezTo>
                    <a:pt x="4572" y="1156"/>
                    <a:pt x="4429" y="1311"/>
                    <a:pt x="4239" y="1311"/>
                  </a:cubicBezTo>
                  <a:lnTo>
                    <a:pt x="3751" y="1311"/>
                  </a:lnTo>
                  <a:cubicBezTo>
                    <a:pt x="3703" y="1311"/>
                    <a:pt x="3655" y="1322"/>
                    <a:pt x="3632" y="1370"/>
                  </a:cubicBezTo>
                  <a:cubicBezTo>
                    <a:pt x="3596" y="1394"/>
                    <a:pt x="3584" y="1442"/>
                    <a:pt x="3596" y="1489"/>
                  </a:cubicBezTo>
                  <a:lnTo>
                    <a:pt x="3691" y="2061"/>
                  </a:lnTo>
                  <a:lnTo>
                    <a:pt x="3691" y="2084"/>
                  </a:lnTo>
                  <a:cubicBezTo>
                    <a:pt x="3691" y="2088"/>
                    <a:pt x="3689" y="2090"/>
                    <a:pt x="3685" y="2090"/>
                  </a:cubicBezTo>
                  <a:cubicBezTo>
                    <a:pt x="3678" y="2090"/>
                    <a:pt x="3667" y="2084"/>
                    <a:pt x="3667" y="2084"/>
                  </a:cubicBezTo>
                  <a:lnTo>
                    <a:pt x="2691" y="1334"/>
                  </a:lnTo>
                  <a:cubicBezTo>
                    <a:pt x="2655" y="1322"/>
                    <a:pt x="2632" y="1311"/>
                    <a:pt x="2596" y="1311"/>
                  </a:cubicBezTo>
                  <a:lnTo>
                    <a:pt x="631" y="1311"/>
                  </a:lnTo>
                  <a:cubicBezTo>
                    <a:pt x="441" y="1311"/>
                    <a:pt x="298" y="1156"/>
                    <a:pt x="298" y="965"/>
                  </a:cubicBezTo>
                  <a:lnTo>
                    <a:pt x="298" y="644"/>
                  </a:lnTo>
                  <a:cubicBezTo>
                    <a:pt x="298" y="441"/>
                    <a:pt x="441" y="299"/>
                    <a:pt x="631" y="299"/>
                  </a:cubicBezTo>
                  <a:close/>
                  <a:moveTo>
                    <a:pt x="631" y="1"/>
                  </a:moveTo>
                  <a:cubicBezTo>
                    <a:pt x="274" y="1"/>
                    <a:pt x="0" y="275"/>
                    <a:pt x="0" y="644"/>
                  </a:cubicBezTo>
                  <a:lnTo>
                    <a:pt x="0" y="965"/>
                  </a:lnTo>
                  <a:cubicBezTo>
                    <a:pt x="0" y="1322"/>
                    <a:pt x="274" y="1608"/>
                    <a:pt x="631" y="1608"/>
                  </a:cubicBezTo>
                  <a:lnTo>
                    <a:pt x="2548" y="1608"/>
                  </a:lnTo>
                  <a:lnTo>
                    <a:pt x="3489" y="2299"/>
                  </a:lnTo>
                  <a:cubicBezTo>
                    <a:pt x="3548" y="2346"/>
                    <a:pt x="3608" y="2358"/>
                    <a:pt x="3679" y="2358"/>
                  </a:cubicBezTo>
                  <a:cubicBezTo>
                    <a:pt x="3739" y="2358"/>
                    <a:pt x="3798" y="2346"/>
                    <a:pt x="3846" y="2323"/>
                  </a:cubicBezTo>
                  <a:cubicBezTo>
                    <a:pt x="3953" y="2239"/>
                    <a:pt x="4013" y="2120"/>
                    <a:pt x="4001" y="1989"/>
                  </a:cubicBezTo>
                  <a:lnTo>
                    <a:pt x="3941" y="1584"/>
                  </a:lnTo>
                  <a:lnTo>
                    <a:pt x="4251" y="1584"/>
                  </a:lnTo>
                  <a:cubicBezTo>
                    <a:pt x="4608" y="1584"/>
                    <a:pt x="4894" y="1311"/>
                    <a:pt x="4894" y="953"/>
                  </a:cubicBezTo>
                  <a:lnTo>
                    <a:pt x="4894" y="620"/>
                  </a:lnTo>
                  <a:cubicBezTo>
                    <a:pt x="4870" y="287"/>
                    <a:pt x="4596" y="1"/>
                    <a:pt x="4239" y="1"/>
                  </a:cubicBezTo>
                  <a:close/>
                </a:path>
              </a:pathLst>
            </a:custGeom>
            <a:solidFill>
              <a:srgbClr val="00BC9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g2d67e62b2a9_3_20"/>
            <p:cNvSpPr/>
            <p:nvPr/>
          </p:nvSpPr>
          <p:spPr>
            <a:xfrm>
              <a:off x="2811367" y="1626108"/>
              <a:ext cx="72413" cy="9517"/>
            </a:xfrm>
            <a:custGeom>
              <a:rect b="b" l="l" r="r" t="t"/>
              <a:pathLst>
                <a:path extrusionOk="0" h="299" w="2275">
                  <a:moveTo>
                    <a:pt x="155" y="1"/>
                  </a:moveTo>
                  <a:cubicBezTo>
                    <a:pt x="60" y="1"/>
                    <a:pt x="0" y="84"/>
                    <a:pt x="0" y="156"/>
                  </a:cubicBezTo>
                  <a:cubicBezTo>
                    <a:pt x="0" y="227"/>
                    <a:pt x="84" y="299"/>
                    <a:pt x="155" y="299"/>
                  </a:cubicBezTo>
                  <a:lnTo>
                    <a:pt x="2120" y="299"/>
                  </a:lnTo>
                  <a:cubicBezTo>
                    <a:pt x="2215" y="299"/>
                    <a:pt x="2275" y="227"/>
                    <a:pt x="2275" y="156"/>
                  </a:cubicBezTo>
                  <a:cubicBezTo>
                    <a:pt x="2275" y="60"/>
                    <a:pt x="2215" y="1"/>
                    <a:pt x="2120" y="1"/>
                  </a:cubicBezTo>
                  <a:close/>
                </a:path>
              </a:pathLst>
            </a:custGeom>
            <a:solidFill>
              <a:srgbClr val="00BC9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g2d67e62b2a9_3_20"/>
            <p:cNvSpPr/>
            <p:nvPr/>
          </p:nvSpPr>
          <p:spPr>
            <a:xfrm>
              <a:off x="2895112" y="1626108"/>
              <a:ext cx="30366" cy="9517"/>
            </a:xfrm>
            <a:custGeom>
              <a:rect b="b" l="l" r="r" t="t"/>
              <a:pathLst>
                <a:path extrusionOk="0" h="299" w="954">
                  <a:moveTo>
                    <a:pt x="144" y="1"/>
                  </a:moveTo>
                  <a:cubicBezTo>
                    <a:pt x="60" y="1"/>
                    <a:pt x="1" y="84"/>
                    <a:pt x="1" y="156"/>
                  </a:cubicBezTo>
                  <a:cubicBezTo>
                    <a:pt x="1" y="227"/>
                    <a:pt x="72" y="299"/>
                    <a:pt x="144" y="299"/>
                  </a:cubicBezTo>
                  <a:lnTo>
                    <a:pt x="798" y="299"/>
                  </a:lnTo>
                  <a:cubicBezTo>
                    <a:pt x="894" y="299"/>
                    <a:pt x="953" y="227"/>
                    <a:pt x="953" y="156"/>
                  </a:cubicBezTo>
                  <a:cubicBezTo>
                    <a:pt x="953" y="60"/>
                    <a:pt x="882" y="1"/>
                    <a:pt x="798" y="1"/>
                  </a:cubicBezTo>
                  <a:close/>
                </a:path>
              </a:pathLst>
            </a:custGeom>
            <a:solidFill>
              <a:srgbClr val="00BC9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g2d67e62b2a9_3_20"/>
            <p:cNvSpPr/>
            <p:nvPr/>
          </p:nvSpPr>
          <p:spPr>
            <a:xfrm>
              <a:off x="2811367" y="1667805"/>
              <a:ext cx="72413" cy="9517"/>
            </a:xfrm>
            <a:custGeom>
              <a:rect b="b" l="l" r="r" t="t"/>
              <a:pathLst>
                <a:path extrusionOk="0" h="299" w="2275">
                  <a:moveTo>
                    <a:pt x="155" y="1"/>
                  </a:moveTo>
                  <a:cubicBezTo>
                    <a:pt x="60" y="1"/>
                    <a:pt x="0" y="84"/>
                    <a:pt x="0" y="155"/>
                  </a:cubicBezTo>
                  <a:cubicBezTo>
                    <a:pt x="0" y="227"/>
                    <a:pt x="84" y="298"/>
                    <a:pt x="155" y="298"/>
                  </a:cubicBezTo>
                  <a:lnTo>
                    <a:pt x="2120" y="298"/>
                  </a:lnTo>
                  <a:cubicBezTo>
                    <a:pt x="2215" y="298"/>
                    <a:pt x="2275" y="227"/>
                    <a:pt x="2275" y="155"/>
                  </a:cubicBezTo>
                  <a:cubicBezTo>
                    <a:pt x="2275" y="60"/>
                    <a:pt x="2215" y="1"/>
                    <a:pt x="2120" y="1"/>
                  </a:cubicBezTo>
                  <a:close/>
                </a:path>
              </a:pathLst>
            </a:custGeom>
            <a:solidFill>
              <a:srgbClr val="00BC9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g2d67e62b2a9_3_20"/>
            <p:cNvSpPr/>
            <p:nvPr/>
          </p:nvSpPr>
          <p:spPr>
            <a:xfrm>
              <a:off x="2895112" y="1667805"/>
              <a:ext cx="30366" cy="9517"/>
            </a:xfrm>
            <a:custGeom>
              <a:rect b="b" l="l" r="r" t="t"/>
              <a:pathLst>
                <a:path extrusionOk="0" h="299" w="954">
                  <a:moveTo>
                    <a:pt x="144" y="1"/>
                  </a:moveTo>
                  <a:cubicBezTo>
                    <a:pt x="60" y="1"/>
                    <a:pt x="1" y="84"/>
                    <a:pt x="1" y="155"/>
                  </a:cubicBezTo>
                  <a:cubicBezTo>
                    <a:pt x="1" y="227"/>
                    <a:pt x="72" y="298"/>
                    <a:pt x="144" y="298"/>
                  </a:cubicBezTo>
                  <a:lnTo>
                    <a:pt x="798" y="298"/>
                  </a:lnTo>
                  <a:cubicBezTo>
                    <a:pt x="894" y="298"/>
                    <a:pt x="953" y="227"/>
                    <a:pt x="953" y="155"/>
                  </a:cubicBezTo>
                  <a:cubicBezTo>
                    <a:pt x="953" y="60"/>
                    <a:pt x="882" y="1"/>
                    <a:pt x="798" y="1"/>
                  </a:cubicBezTo>
                  <a:close/>
                </a:path>
              </a:pathLst>
            </a:custGeom>
            <a:solidFill>
              <a:srgbClr val="00BC9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g2d67e62b2a9_3_20"/>
            <p:cNvSpPr/>
            <p:nvPr/>
          </p:nvSpPr>
          <p:spPr>
            <a:xfrm>
              <a:off x="2811367" y="1646957"/>
              <a:ext cx="20117" cy="9517"/>
            </a:xfrm>
            <a:custGeom>
              <a:rect b="b" l="l" r="r" t="t"/>
              <a:pathLst>
                <a:path extrusionOk="0" h="299" w="632">
                  <a:moveTo>
                    <a:pt x="155" y="1"/>
                  </a:moveTo>
                  <a:cubicBezTo>
                    <a:pt x="60" y="1"/>
                    <a:pt x="0" y="72"/>
                    <a:pt x="0" y="156"/>
                  </a:cubicBezTo>
                  <a:cubicBezTo>
                    <a:pt x="0" y="239"/>
                    <a:pt x="84" y="298"/>
                    <a:pt x="155" y="298"/>
                  </a:cubicBezTo>
                  <a:lnTo>
                    <a:pt x="489" y="298"/>
                  </a:lnTo>
                  <a:cubicBezTo>
                    <a:pt x="572" y="298"/>
                    <a:pt x="631" y="227"/>
                    <a:pt x="631" y="156"/>
                  </a:cubicBezTo>
                  <a:cubicBezTo>
                    <a:pt x="631" y="60"/>
                    <a:pt x="572" y="1"/>
                    <a:pt x="489" y="1"/>
                  </a:cubicBezTo>
                  <a:close/>
                </a:path>
              </a:pathLst>
            </a:custGeom>
            <a:solidFill>
              <a:srgbClr val="00BC9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g2d67e62b2a9_3_20"/>
            <p:cNvSpPr/>
            <p:nvPr/>
          </p:nvSpPr>
          <p:spPr>
            <a:xfrm>
              <a:off x="2842815" y="1646957"/>
              <a:ext cx="82663" cy="9517"/>
            </a:xfrm>
            <a:custGeom>
              <a:rect b="b" l="l" r="r" t="t"/>
              <a:pathLst>
                <a:path extrusionOk="0" h="299" w="2597">
                  <a:moveTo>
                    <a:pt x="155" y="1"/>
                  </a:moveTo>
                  <a:cubicBezTo>
                    <a:pt x="60" y="1"/>
                    <a:pt x="1" y="72"/>
                    <a:pt x="1" y="156"/>
                  </a:cubicBezTo>
                  <a:cubicBezTo>
                    <a:pt x="1" y="239"/>
                    <a:pt x="72" y="298"/>
                    <a:pt x="155" y="298"/>
                  </a:cubicBezTo>
                  <a:lnTo>
                    <a:pt x="2441" y="298"/>
                  </a:lnTo>
                  <a:cubicBezTo>
                    <a:pt x="2537" y="298"/>
                    <a:pt x="2596" y="227"/>
                    <a:pt x="2596" y="156"/>
                  </a:cubicBezTo>
                  <a:cubicBezTo>
                    <a:pt x="2596" y="60"/>
                    <a:pt x="2525" y="1"/>
                    <a:pt x="2441" y="1"/>
                  </a:cubicBezTo>
                  <a:close/>
                </a:path>
              </a:pathLst>
            </a:custGeom>
            <a:solidFill>
              <a:srgbClr val="00BC9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" name="Google Shape;205;g2d67e62b2a9_3_20"/>
            <p:cNvSpPr/>
            <p:nvPr/>
          </p:nvSpPr>
          <p:spPr>
            <a:xfrm>
              <a:off x="2780301" y="1605291"/>
              <a:ext cx="176625" cy="117516"/>
            </a:xfrm>
            <a:custGeom>
              <a:rect b="b" l="l" r="r" t="t"/>
              <a:pathLst>
                <a:path extrusionOk="0" h="3692" w="5549">
                  <a:moveTo>
                    <a:pt x="4894" y="298"/>
                  </a:moveTo>
                  <a:cubicBezTo>
                    <a:pt x="5084" y="298"/>
                    <a:pt x="5239" y="453"/>
                    <a:pt x="5239" y="643"/>
                  </a:cubicBezTo>
                  <a:lnTo>
                    <a:pt x="5239" y="2274"/>
                  </a:lnTo>
                  <a:cubicBezTo>
                    <a:pt x="5239" y="2477"/>
                    <a:pt x="5084" y="2619"/>
                    <a:pt x="4894" y="2619"/>
                  </a:cubicBezTo>
                  <a:lnTo>
                    <a:pt x="2274" y="2619"/>
                  </a:lnTo>
                  <a:cubicBezTo>
                    <a:pt x="2250" y="2619"/>
                    <a:pt x="2215" y="2643"/>
                    <a:pt x="2191" y="2655"/>
                  </a:cubicBezTo>
                  <a:lnTo>
                    <a:pt x="1203" y="3393"/>
                  </a:lnTo>
                  <a:lnTo>
                    <a:pt x="1191" y="3393"/>
                  </a:lnTo>
                  <a:lnTo>
                    <a:pt x="1191" y="3381"/>
                  </a:lnTo>
                  <a:lnTo>
                    <a:pt x="1274" y="2798"/>
                  </a:lnTo>
                  <a:cubicBezTo>
                    <a:pt x="1274" y="2750"/>
                    <a:pt x="1274" y="2715"/>
                    <a:pt x="1250" y="2679"/>
                  </a:cubicBezTo>
                  <a:cubicBezTo>
                    <a:pt x="1215" y="2655"/>
                    <a:pt x="1179" y="2619"/>
                    <a:pt x="1131" y="2619"/>
                  </a:cubicBezTo>
                  <a:lnTo>
                    <a:pt x="643" y="2619"/>
                  </a:lnTo>
                  <a:cubicBezTo>
                    <a:pt x="453" y="2619"/>
                    <a:pt x="298" y="2477"/>
                    <a:pt x="298" y="2274"/>
                  </a:cubicBezTo>
                  <a:lnTo>
                    <a:pt x="298" y="643"/>
                  </a:lnTo>
                  <a:cubicBezTo>
                    <a:pt x="298" y="453"/>
                    <a:pt x="453" y="298"/>
                    <a:pt x="643" y="298"/>
                  </a:cubicBezTo>
                  <a:close/>
                  <a:moveTo>
                    <a:pt x="643" y="0"/>
                  </a:moveTo>
                  <a:cubicBezTo>
                    <a:pt x="286" y="0"/>
                    <a:pt x="0" y="286"/>
                    <a:pt x="0" y="643"/>
                  </a:cubicBezTo>
                  <a:lnTo>
                    <a:pt x="0" y="2286"/>
                  </a:lnTo>
                  <a:cubicBezTo>
                    <a:pt x="0" y="2643"/>
                    <a:pt x="286" y="2917"/>
                    <a:pt x="643" y="2917"/>
                  </a:cubicBezTo>
                  <a:lnTo>
                    <a:pt x="953" y="2917"/>
                  </a:lnTo>
                  <a:lnTo>
                    <a:pt x="893" y="3322"/>
                  </a:lnTo>
                  <a:cubicBezTo>
                    <a:pt x="881" y="3453"/>
                    <a:pt x="929" y="3572"/>
                    <a:pt x="1048" y="3655"/>
                  </a:cubicBezTo>
                  <a:cubicBezTo>
                    <a:pt x="1084" y="3679"/>
                    <a:pt x="1143" y="3691"/>
                    <a:pt x="1203" y="3691"/>
                  </a:cubicBezTo>
                  <a:cubicBezTo>
                    <a:pt x="1262" y="3691"/>
                    <a:pt x="1346" y="3679"/>
                    <a:pt x="1405" y="3632"/>
                  </a:cubicBezTo>
                  <a:lnTo>
                    <a:pt x="2334" y="2941"/>
                  </a:lnTo>
                  <a:lnTo>
                    <a:pt x="4906" y="2941"/>
                  </a:lnTo>
                  <a:cubicBezTo>
                    <a:pt x="5263" y="2941"/>
                    <a:pt x="5548" y="2655"/>
                    <a:pt x="5548" y="2298"/>
                  </a:cubicBezTo>
                  <a:lnTo>
                    <a:pt x="5548" y="655"/>
                  </a:lnTo>
                  <a:cubicBezTo>
                    <a:pt x="5537" y="286"/>
                    <a:pt x="5251" y="0"/>
                    <a:pt x="4894" y="0"/>
                  </a:cubicBezTo>
                  <a:close/>
                </a:path>
              </a:pathLst>
            </a:custGeom>
            <a:solidFill>
              <a:srgbClr val="00BC9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6" name="Google Shape;206;g2d67e62b2a9_3_20"/>
          <p:cNvSpPr txBox="1"/>
          <p:nvPr/>
        </p:nvSpPr>
        <p:spPr>
          <a:xfrm>
            <a:off x="1637625" y="1426050"/>
            <a:ext cx="19317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AR" sz="2000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Foros Participativos</a:t>
            </a:r>
            <a:r>
              <a:rPr lang="es-AR" sz="2000">
                <a:solidFill>
                  <a:srgbClr val="FFFFFF"/>
                </a:solidFill>
                <a:latin typeface="Encode Sans Medium"/>
                <a:ea typeface="Encode Sans Medium"/>
                <a:cs typeface="Encode Sans Medium"/>
                <a:sym typeface="Encode Sans Medium"/>
              </a:rPr>
              <a:t> </a:t>
            </a:r>
            <a:endParaRPr sz="2000">
              <a:solidFill>
                <a:srgbClr val="FFFFFF"/>
              </a:solidFill>
              <a:latin typeface="Encode Sans Medium"/>
              <a:ea typeface="Encode Sans Medium"/>
              <a:cs typeface="Encode Sans Medium"/>
              <a:sym typeface="Encode Sans Medium"/>
            </a:endParaRPr>
          </a:p>
        </p:txBody>
      </p:sp>
      <p:grpSp>
        <p:nvGrpSpPr>
          <p:cNvPr id="207" name="Google Shape;207;g2d67e62b2a9_3_20"/>
          <p:cNvGrpSpPr/>
          <p:nvPr/>
        </p:nvGrpSpPr>
        <p:grpSpPr>
          <a:xfrm>
            <a:off x="883374" y="4809062"/>
            <a:ext cx="561322" cy="503076"/>
            <a:chOff x="1327676" y="2910480"/>
            <a:chExt cx="347934" cy="310024"/>
          </a:xfrm>
        </p:grpSpPr>
        <p:sp>
          <p:nvSpPr>
            <p:cNvPr id="208" name="Google Shape;208;g2d67e62b2a9_3_20"/>
            <p:cNvSpPr/>
            <p:nvPr/>
          </p:nvSpPr>
          <p:spPr>
            <a:xfrm>
              <a:off x="1367081" y="3067370"/>
              <a:ext cx="43257" cy="15565"/>
            </a:xfrm>
            <a:custGeom>
              <a:rect b="b" l="l" r="r" t="t"/>
              <a:pathLst>
                <a:path extrusionOk="0" h="489" w="1359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7" y="322"/>
                  </a:cubicBezTo>
                  <a:cubicBezTo>
                    <a:pt x="346" y="322"/>
                    <a:pt x="870" y="358"/>
                    <a:pt x="1120" y="477"/>
                  </a:cubicBezTo>
                  <a:cubicBezTo>
                    <a:pt x="1144" y="488"/>
                    <a:pt x="1168" y="488"/>
                    <a:pt x="1191" y="488"/>
                  </a:cubicBezTo>
                  <a:cubicBezTo>
                    <a:pt x="1251" y="488"/>
                    <a:pt x="1310" y="465"/>
                    <a:pt x="1346" y="405"/>
                  </a:cubicBezTo>
                  <a:cubicBezTo>
                    <a:pt x="1358" y="322"/>
                    <a:pt x="1334" y="238"/>
                    <a:pt x="1251" y="191"/>
                  </a:cubicBezTo>
                  <a:cubicBezTo>
                    <a:pt x="882" y="12"/>
                    <a:pt x="191" y="0"/>
                    <a:pt x="167" y="0"/>
                  </a:cubicBezTo>
                  <a:close/>
                </a:path>
              </a:pathLst>
            </a:custGeom>
            <a:solidFill>
              <a:srgbClr val="00BC9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g2d67e62b2a9_3_20"/>
            <p:cNvSpPr/>
            <p:nvPr/>
          </p:nvSpPr>
          <p:spPr>
            <a:xfrm>
              <a:off x="1350402" y="3170436"/>
              <a:ext cx="10663" cy="48541"/>
            </a:xfrm>
            <a:custGeom>
              <a:rect b="b" l="l" r="r" t="t"/>
              <a:pathLst>
                <a:path extrusionOk="0" h="1525" w="335">
                  <a:moveTo>
                    <a:pt x="168" y="1"/>
                  </a:moveTo>
                  <a:cubicBezTo>
                    <a:pt x="84" y="1"/>
                    <a:pt x="1" y="84"/>
                    <a:pt x="1" y="168"/>
                  </a:cubicBezTo>
                  <a:lnTo>
                    <a:pt x="1" y="1358"/>
                  </a:lnTo>
                  <a:cubicBezTo>
                    <a:pt x="1" y="1453"/>
                    <a:pt x="84" y="1525"/>
                    <a:pt x="168" y="1525"/>
                  </a:cubicBezTo>
                  <a:cubicBezTo>
                    <a:pt x="263" y="1525"/>
                    <a:pt x="334" y="1453"/>
                    <a:pt x="334" y="1358"/>
                  </a:cubicBezTo>
                  <a:lnTo>
                    <a:pt x="334" y="168"/>
                  </a:lnTo>
                  <a:cubicBezTo>
                    <a:pt x="334" y="84"/>
                    <a:pt x="263" y="1"/>
                    <a:pt x="168" y="1"/>
                  </a:cubicBezTo>
                  <a:close/>
                </a:path>
              </a:pathLst>
            </a:custGeom>
            <a:solidFill>
              <a:srgbClr val="00BC9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g2d67e62b2a9_3_20"/>
            <p:cNvSpPr/>
            <p:nvPr/>
          </p:nvSpPr>
          <p:spPr>
            <a:xfrm>
              <a:off x="1327676" y="3040187"/>
              <a:ext cx="201643" cy="180317"/>
            </a:xfrm>
            <a:custGeom>
              <a:rect b="b" l="l" r="r" t="t"/>
              <a:pathLst>
                <a:path extrusionOk="0" h="5665" w="6335">
                  <a:moveTo>
                    <a:pt x="5894" y="628"/>
                  </a:moveTo>
                  <a:lnTo>
                    <a:pt x="5954" y="866"/>
                  </a:lnTo>
                  <a:cubicBezTo>
                    <a:pt x="5977" y="926"/>
                    <a:pt x="5966" y="997"/>
                    <a:pt x="5918" y="1045"/>
                  </a:cubicBezTo>
                  <a:lnTo>
                    <a:pt x="5823" y="1140"/>
                  </a:lnTo>
                  <a:lnTo>
                    <a:pt x="5596" y="914"/>
                  </a:lnTo>
                  <a:lnTo>
                    <a:pt x="5894" y="628"/>
                  </a:lnTo>
                  <a:close/>
                  <a:moveTo>
                    <a:pt x="2941" y="307"/>
                  </a:moveTo>
                  <a:lnTo>
                    <a:pt x="2941" y="961"/>
                  </a:lnTo>
                  <a:cubicBezTo>
                    <a:pt x="2941" y="1057"/>
                    <a:pt x="2906" y="1164"/>
                    <a:pt x="2870" y="1271"/>
                  </a:cubicBezTo>
                  <a:lnTo>
                    <a:pt x="2787" y="1438"/>
                  </a:lnTo>
                  <a:cubicBezTo>
                    <a:pt x="2775" y="1450"/>
                    <a:pt x="2775" y="1473"/>
                    <a:pt x="2775" y="1509"/>
                  </a:cubicBezTo>
                  <a:lnTo>
                    <a:pt x="2775" y="1854"/>
                  </a:lnTo>
                  <a:cubicBezTo>
                    <a:pt x="2775" y="2104"/>
                    <a:pt x="2667" y="2331"/>
                    <a:pt x="2513" y="2485"/>
                  </a:cubicBezTo>
                  <a:cubicBezTo>
                    <a:pt x="2363" y="2635"/>
                    <a:pt x="2165" y="2727"/>
                    <a:pt x="1954" y="2727"/>
                  </a:cubicBezTo>
                  <a:cubicBezTo>
                    <a:pt x="1930" y="2727"/>
                    <a:pt x="1906" y="2726"/>
                    <a:pt x="1882" y="2724"/>
                  </a:cubicBezTo>
                  <a:cubicBezTo>
                    <a:pt x="1417" y="2712"/>
                    <a:pt x="1048" y="2307"/>
                    <a:pt x="1048" y="1819"/>
                  </a:cubicBezTo>
                  <a:lnTo>
                    <a:pt x="1048" y="1521"/>
                  </a:lnTo>
                  <a:cubicBezTo>
                    <a:pt x="1048" y="1497"/>
                    <a:pt x="1048" y="1473"/>
                    <a:pt x="1036" y="1450"/>
                  </a:cubicBezTo>
                  <a:lnTo>
                    <a:pt x="929" y="1259"/>
                  </a:lnTo>
                  <a:cubicBezTo>
                    <a:pt x="905" y="1176"/>
                    <a:pt x="870" y="1104"/>
                    <a:pt x="870" y="1021"/>
                  </a:cubicBezTo>
                  <a:lnTo>
                    <a:pt x="870" y="997"/>
                  </a:lnTo>
                  <a:cubicBezTo>
                    <a:pt x="870" y="616"/>
                    <a:pt x="1179" y="307"/>
                    <a:pt x="1572" y="307"/>
                  </a:cubicBezTo>
                  <a:close/>
                  <a:moveTo>
                    <a:pt x="2275" y="2986"/>
                  </a:moveTo>
                  <a:cubicBezTo>
                    <a:pt x="2286" y="3045"/>
                    <a:pt x="2298" y="3081"/>
                    <a:pt x="2310" y="3117"/>
                  </a:cubicBezTo>
                  <a:lnTo>
                    <a:pt x="2167" y="3259"/>
                  </a:lnTo>
                  <a:cubicBezTo>
                    <a:pt x="2102" y="3325"/>
                    <a:pt x="2013" y="3358"/>
                    <a:pt x="1923" y="3358"/>
                  </a:cubicBezTo>
                  <a:cubicBezTo>
                    <a:pt x="1834" y="3358"/>
                    <a:pt x="1745" y="3325"/>
                    <a:pt x="1679" y="3259"/>
                  </a:cubicBezTo>
                  <a:lnTo>
                    <a:pt x="1536" y="3128"/>
                  </a:lnTo>
                  <a:cubicBezTo>
                    <a:pt x="1560" y="3081"/>
                    <a:pt x="1572" y="3045"/>
                    <a:pt x="1572" y="2986"/>
                  </a:cubicBezTo>
                  <a:cubicBezTo>
                    <a:pt x="1679" y="3009"/>
                    <a:pt x="1775" y="3045"/>
                    <a:pt x="1882" y="3045"/>
                  </a:cubicBezTo>
                  <a:lnTo>
                    <a:pt x="1917" y="3045"/>
                  </a:lnTo>
                  <a:cubicBezTo>
                    <a:pt x="2036" y="3045"/>
                    <a:pt x="2167" y="3021"/>
                    <a:pt x="2275" y="2986"/>
                  </a:cubicBezTo>
                  <a:close/>
                  <a:moveTo>
                    <a:pt x="6162" y="0"/>
                  </a:moveTo>
                  <a:cubicBezTo>
                    <a:pt x="6120" y="0"/>
                    <a:pt x="6079" y="15"/>
                    <a:pt x="6049" y="45"/>
                  </a:cubicBezTo>
                  <a:lnTo>
                    <a:pt x="2906" y="3021"/>
                  </a:lnTo>
                  <a:cubicBezTo>
                    <a:pt x="2882" y="3057"/>
                    <a:pt x="2834" y="3069"/>
                    <a:pt x="2787" y="3069"/>
                  </a:cubicBezTo>
                  <a:lnTo>
                    <a:pt x="2763" y="3069"/>
                  </a:lnTo>
                  <a:cubicBezTo>
                    <a:pt x="2656" y="3069"/>
                    <a:pt x="2584" y="2997"/>
                    <a:pt x="2584" y="2890"/>
                  </a:cubicBezTo>
                  <a:lnTo>
                    <a:pt x="2584" y="2843"/>
                  </a:lnTo>
                  <a:cubicBezTo>
                    <a:pt x="2644" y="2819"/>
                    <a:pt x="2679" y="2771"/>
                    <a:pt x="2727" y="2724"/>
                  </a:cubicBezTo>
                  <a:cubicBezTo>
                    <a:pt x="2965" y="2497"/>
                    <a:pt x="3084" y="2200"/>
                    <a:pt x="3084" y="1878"/>
                  </a:cubicBezTo>
                  <a:lnTo>
                    <a:pt x="3084" y="1581"/>
                  </a:lnTo>
                  <a:lnTo>
                    <a:pt x="3144" y="1450"/>
                  </a:lnTo>
                  <a:cubicBezTo>
                    <a:pt x="3215" y="1307"/>
                    <a:pt x="3251" y="1152"/>
                    <a:pt x="3251" y="997"/>
                  </a:cubicBezTo>
                  <a:lnTo>
                    <a:pt x="3251" y="176"/>
                  </a:lnTo>
                  <a:cubicBezTo>
                    <a:pt x="3251" y="92"/>
                    <a:pt x="3179" y="21"/>
                    <a:pt x="3084" y="21"/>
                  </a:cubicBezTo>
                  <a:lnTo>
                    <a:pt x="1548" y="21"/>
                  </a:lnTo>
                  <a:cubicBezTo>
                    <a:pt x="1001" y="21"/>
                    <a:pt x="536" y="461"/>
                    <a:pt x="536" y="1033"/>
                  </a:cubicBezTo>
                  <a:lnTo>
                    <a:pt x="536" y="1045"/>
                  </a:lnTo>
                  <a:cubicBezTo>
                    <a:pt x="536" y="1176"/>
                    <a:pt x="572" y="1295"/>
                    <a:pt x="632" y="1414"/>
                  </a:cubicBezTo>
                  <a:lnTo>
                    <a:pt x="703" y="1581"/>
                  </a:lnTo>
                  <a:lnTo>
                    <a:pt x="703" y="1831"/>
                  </a:lnTo>
                  <a:cubicBezTo>
                    <a:pt x="703" y="2247"/>
                    <a:pt x="917" y="2616"/>
                    <a:pt x="1215" y="2843"/>
                  </a:cubicBezTo>
                  <a:lnTo>
                    <a:pt x="1215" y="2997"/>
                  </a:lnTo>
                  <a:cubicBezTo>
                    <a:pt x="1215" y="3069"/>
                    <a:pt x="1155" y="3140"/>
                    <a:pt x="1072" y="3176"/>
                  </a:cubicBezTo>
                  <a:lnTo>
                    <a:pt x="501" y="3343"/>
                  </a:lnTo>
                  <a:cubicBezTo>
                    <a:pt x="215" y="3414"/>
                    <a:pt x="0" y="3676"/>
                    <a:pt x="0" y="3974"/>
                  </a:cubicBezTo>
                  <a:lnTo>
                    <a:pt x="0" y="5462"/>
                  </a:lnTo>
                  <a:cubicBezTo>
                    <a:pt x="0" y="5557"/>
                    <a:pt x="84" y="5629"/>
                    <a:pt x="167" y="5629"/>
                  </a:cubicBezTo>
                  <a:cubicBezTo>
                    <a:pt x="262" y="5629"/>
                    <a:pt x="334" y="5557"/>
                    <a:pt x="334" y="5462"/>
                  </a:cubicBezTo>
                  <a:lnTo>
                    <a:pt x="334" y="3974"/>
                  </a:lnTo>
                  <a:cubicBezTo>
                    <a:pt x="334" y="3831"/>
                    <a:pt x="441" y="3676"/>
                    <a:pt x="584" y="3640"/>
                  </a:cubicBezTo>
                  <a:lnTo>
                    <a:pt x="1167" y="3474"/>
                  </a:lnTo>
                  <a:cubicBezTo>
                    <a:pt x="1215" y="3450"/>
                    <a:pt x="1251" y="3438"/>
                    <a:pt x="1298" y="3414"/>
                  </a:cubicBezTo>
                  <a:lnTo>
                    <a:pt x="1405" y="3521"/>
                  </a:lnTo>
                  <a:cubicBezTo>
                    <a:pt x="1536" y="3652"/>
                    <a:pt x="1703" y="3712"/>
                    <a:pt x="1882" y="3712"/>
                  </a:cubicBezTo>
                  <a:cubicBezTo>
                    <a:pt x="2060" y="3712"/>
                    <a:pt x="2227" y="3652"/>
                    <a:pt x="2358" y="3521"/>
                  </a:cubicBezTo>
                  <a:lnTo>
                    <a:pt x="2501" y="3367"/>
                  </a:lnTo>
                  <a:cubicBezTo>
                    <a:pt x="2584" y="3402"/>
                    <a:pt x="2656" y="3426"/>
                    <a:pt x="2727" y="3426"/>
                  </a:cubicBezTo>
                  <a:lnTo>
                    <a:pt x="2763" y="3426"/>
                  </a:lnTo>
                  <a:cubicBezTo>
                    <a:pt x="2894" y="3426"/>
                    <a:pt x="3013" y="3378"/>
                    <a:pt x="3096" y="3295"/>
                  </a:cubicBezTo>
                  <a:lnTo>
                    <a:pt x="5334" y="1176"/>
                  </a:lnTo>
                  <a:lnTo>
                    <a:pt x="5561" y="1402"/>
                  </a:lnTo>
                  <a:lnTo>
                    <a:pt x="2965" y="3986"/>
                  </a:lnTo>
                  <a:cubicBezTo>
                    <a:pt x="2798" y="4152"/>
                    <a:pt x="2715" y="4367"/>
                    <a:pt x="2715" y="4581"/>
                  </a:cubicBezTo>
                  <a:lnTo>
                    <a:pt x="2715" y="5498"/>
                  </a:lnTo>
                  <a:cubicBezTo>
                    <a:pt x="2715" y="5581"/>
                    <a:pt x="2787" y="5664"/>
                    <a:pt x="2882" y="5664"/>
                  </a:cubicBezTo>
                  <a:cubicBezTo>
                    <a:pt x="2965" y="5664"/>
                    <a:pt x="3037" y="5581"/>
                    <a:pt x="3037" y="5498"/>
                  </a:cubicBezTo>
                  <a:lnTo>
                    <a:pt x="3037" y="4581"/>
                  </a:lnTo>
                  <a:cubicBezTo>
                    <a:pt x="3037" y="4450"/>
                    <a:pt x="3096" y="4319"/>
                    <a:pt x="3191" y="4212"/>
                  </a:cubicBezTo>
                  <a:lnTo>
                    <a:pt x="6096" y="1307"/>
                  </a:lnTo>
                  <a:cubicBezTo>
                    <a:pt x="6216" y="1200"/>
                    <a:pt x="6275" y="997"/>
                    <a:pt x="6227" y="831"/>
                  </a:cubicBezTo>
                  <a:lnTo>
                    <a:pt x="6168" y="378"/>
                  </a:lnTo>
                  <a:lnTo>
                    <a:pt x="6275" y="271"/>
                  </a:lnTo>
                  <a:cubicBezTo>
                    <a:pt x="6335" y="211"/>
                    <a:pt x="6335" y="104"/>
                    <a:pt x="6275" y="45"/>
                  </a:cubicBezTo>
                  <a:cubicBezTo>
                    <a:pt x="6245" y="15"/>
                    <a:pt x="6204" y="0"/>
                    <a:pt x="6162" y="0"/>
                  </a:cubicBezTo>
                  <a:close/>
                </a:path>
              </a:pathLst>
            </a:custGeom>
            <a:solidFill>
              <a:srgbClr val="00BC9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g2d67e62b2a9_3_20"/>
            <p:cNvSpPr/>
            <p:nvPr/>
          </p:nvSpPr>
          <p:spPr>
            <a:xfrm>
              <a:off x="1470179" y="2910480"/>
              <a:ext cx="205431" cy="173601"/>
            </a:xfrm>
            <a:custGeom>
              <a:rect b="b" l="l" r="r" t="t"/>
              <a:pathLst>
                <a:path extrusionOk="0" h="5454" w="6454">
                  <a:moveTo>
                    <a:pt x="500" y="0"/>
                  </a:moveTo>
                  <a:cubicBezTo>
                    <a:pt x="215" y="0"/>
                    <a:pt x="0" y="226"/>
                    <a:pt x="0" y="512"/>
                  </a:cubicBezTo>
                  <a:lnTo>
                    <a:pt x="0" y="4822"/>
                  </a:lnTo>
                  <a:cubicBezTo>
                    <a:pt x="0" y="4917"/>
                    <a:pt x="72" y="4989"/>
                    <a:pt x="155" y="4989"/>
                  </a:cubicBezTo>
                  <a:cubicBezTo>
                    <a:pt x="250" y="4989"/>
                    <a:pt x="322" y="4917"/>
                    <a:pt x="322" y="4822"/>
                  </a:cubicBezTo>
                  <a:lnTo>
                    <a:pt x="322" y="512"/>
                  </a:lnTo>
                  <a:cubicBezTo>
                    <a:pt x="322" y="405"/>
                    <a:pt x="393" y="322"/>
                    <a:pt x="500" y="322"/>
                  </a:cubicBezTo>
                  <a:lnTo>
                    <a:pt x="5953" y="322"/>
                  </a:lnTo>
                  <a:cubicBezTo>
                    <a:pt x="6049" y="322"/>
                    <a:pt x="6132" y="405"/>
                    <a:pt x="6132" y="512"/>
                  </a:cubicBezTo>
                  <a:lnTo>
                    <a:pt x="6132" y="4941"/>
                  </a:lnTo>
                  <a:cubicBezTo>
                    <a:pt x="6132" y="5048"/>
                    <a:pt x="6049" y="5120"/>
                    <a:pt x="5953" y="5120"/>
                  </a:cubicBezTo>
                  <a:lnTo>
                    <a:pt x="2298" y="5120"/>
                  </a:lnTo>
                  <a:cubicBezTo>
                    <a:pt x="2215" y="5120"/>
                    <a:pt x="2131" y="5191"/>
                    <a:pt x="2131" y="5287"/>
                  </a:cubicBezTo>
                  <a:cubicBezTo>
                    <a:pt x="2131" y="5370"/>
                    <a:pt x="2215" y="5453"/>
                    <a:pt x="2298" y="5453"/>
                  </a:cubicBezTo>
                  <a:lnTo>
                    <a:pt x="5953" y="5453"/>
                  </a:lnTo>
                  <a:cubicBezTo>
                    <a:pt x="6227" y="5453"/>
                    <a:pt x="6453" y="5227"/>
                    <a:pt x="6453" y="4941"/>
                  </a:cubicBezTo>
                  <a:lnTo>
                    <a:pt x="6453" y="512"/>
                  </a:lnTo>
                  <a:cubicBezTo>
                    <a:pt x="6453" y="226"/>
                    <a:pt x="6215" y="0"/>
                    <a:pt x="5953" y="0"/>
                  </a:cubicBezTo>
                  <a:close/>
                </a:path>
              </a:pathLst>
            </a:custGeom>
            <a:solidFill>
              <a:srgbClr val="00BC9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g2d67e62b2a9_3_20"/>
            <p:cNvSpPr/>
            <p:nvPr/>
          </p:nvSpPr>
          <p:spPr>
            <a:xfrm>
              <a:off x="1497075" y="2942692"/>
              <a:ext cx="152370" cy="96668"/>
            </a:xfrm>
            <a:custGeom>
              <a:rect b="b" l="l" r="r" t="t"/>
              <a:pathLst>
                <a:path extrusionOk="0" h="3037" w="4787">
                  <a:moveTo>
                    <a:pt x="3751" y="0"/>
                  </a:moveTo>
                  <a:cubicBezTo>
                    <a:pt x="3656" y="0"/>
                    <a:pt x="3584" y="72"/>
                    <a:pt x="3584" y="167"/>
                  </a:cubicBezTo>
                  <a:cubicBezTo>
                    <a:pt x="3584" y="250"/>
                    <a:pt x="3656" y="334"/>
                    <a:pt x="3751" y="334"/>
                  </a:cubicBezTo>
                  <a:lnTo>
                    <a:pt x="4215" y="334"/>
                  </a:lnTo>
                  <a:lnTo>
                    <a:pt x="2465" y="2072"/>
                  </a:lnTo>
                  <a:lnTo>
                    <a:pt x="1727" y="1322"/>
                  </a:lnTo>
                  <a:cubicBezTo>
                    <a:pt x="1697" y="1292"/>
                    <a:pt x="1656" y="1277"/>
                    <a:pt x="1614" y="1277"/>
                  </a:cubicBezTo>
                  <a:cubicBezTo>
                    <a:pt x="1572" y="1277"/>
                    <a:pt x="1531" y="1292"/>
                    <a:pt x="1501" y="1322"/>
                  </a:cubicBezTo>
                  <a:lnTo>
                    <a:pt x="60" y="2774"/>
                  </a:lnTo>
                  <a:cubicBezTo>
                    <a:pt x="1" y="2834"/>
                    <a:pt x="1" y="2929"/>
                    <a:pt x="60" y="2989"/>
                  </a:cubicBezTo>
                  <a:cubicBezTo>
                    <a:pt x="84" y="3024"/>
                    <a:pt x="132" y="3036"/>
                    <a:pt x="179" y="3036"/>
                  </a:cubicBezTo>
                  <a:cubicBezTo>
                    <a:pt x="227" y="3036"/>
                    <a:pt x="251" y="3024"/>
                    <a:pt x="298" y="2989"/>
                  </a:cubicBezTo>
                  <a:lnTo>
                    <a:pt x="1632" y="1655"/>
                  </a:lnTo>
                  <a:lnTo>
                    <a:pt x="2382" y="2393"/>
                  </a:lnTo>
                  <a:cubicBezTo>
                    <a:pt x="2412" y="2423"/>
                    <a:pt x="2453" y="2438"/>
                    <a:pt x="2495" y="2438"/>
                  </a:cubicBezTo>
                  <a:cubicBezTo>
                    <a:pt x="2537" y="2438"/>
                    <a:pt x="2578" y="2423"/>
                    <a:pt x="2608" y="2393"/>
                  </a:cubicBezTo>
                  <a:lnTo>
                    <a:pt x="4465" y="536"/>
                  </a:lnTo>
                  <a:lnTo>
                    <a:pt x="4465" y="1000"/>
                  </a:lnTo>
                  <a:cubicBezTo>
                    <a:pt x="4465" y="1084"/>
                    <a:pt x="4537" y="1167"/>
                    <a:pt x="4632" y="1167"/>
                  </a:cubicBezTo>
                  <a:cubicBezTo>
                    <a:pt x="4715" y="1167"/>
                    <a:pt x="4787" y="1084"/>
                    <a:pt x="4787" y="1000"/>
                  </a:cubicBezTo>
                  <a:lnTo>
                    <a:pt x="4787" y="155"/>
                  </a:lnTo>
                  <a:cubicBezTo>
                    <a:pt x="4751" y="72"/>
                    <a:pt x="4692" y="0"/>
                    <a:pt x="4596" y="0"/>
                  </a:cubicBezTo>
                  <a:close/>
                </a:path>
              </a:pathLst>
            </a:custGeom>
            <a:solidFill>
              <a:srgbClr val="00BC9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3" name="Google Shape;213;g2d67e62b2a9_3_20"/>
          <p:cNvGrpSpPr/>
          <p:nvPr/>
        </p:nvGrpSpPr>
        <p:grpSpPr>
          <a:xfrm>
            <a:off x="927797" y="3222309"/>
            <a:ext cx="472473" cy="472982"/>
            <a:chOff x="3235438" y="1970604"/>
            <a:chExt cx="354364" cy="354746"/>
          </a:xfrm>
        </p:grpSpPr>
        <p:sp>
          <p:nvSpPr>
            <p:cNvPr id="214" name="Google Shape;214;g2d67e62b2a9_3_20"/>
            <p:cNvSpPr/>
            <p:nvPr/>
          </p:nvSpPr>
          <p:spPr>
            <a:xfrm>
              <a:off x="3235438" y="2125712"/>
              <a:ext cx="132667" cy="199288"/>
            </a:xfrm>
            <a:custGeom>
              <a:rect b="b" l="l" r="r" t="t"/>
              <a:pathLst>
                <a:path extrusionOk="0" h="6261" w="4168">
                  <a:moveTo>
                    <a:pt x="2102" y="325"/>
                  </a:moveTo>
                  <a:cubicBezTo>
                    <a:pt x="2147" y="325"/>
                    <a:pt x="2191" y="331"/>
                    <a:pt x="2239" y="343"/>
                  </a:cubicBezTo>
                  <a:cubicBezTo>
                    <a:pt x="2953" y="402"/>
                    <a:pt x="3501" y="1021"/>
                    <a:pt x="3501" y="1748"/>
                  </a:cubicBezTo>
                  <a:cubicBezTo>
                    <a:pt x="3501" y="2438"/>
                    <a:pt x="3668" y="3081"/>
                    <a:pt x="3811" y="3414"/>
                  </a:cubicBezTo>
                  <a:lnTo>
                    <a:pt x="3811" y="3438"/>
                  </a:lnTo>
                  <a:cubicBezTo>
                    <a:pt x="3632" y="3534"/>
                    <a:pt x="3310" y="3736"/>
                    <a:pt x="2775" y="3831"/>
                  </a:cubicBezTo>
                  <a:lnTo>
                    <a:pt x="2775" y="3795"/>
                  </a:lnTo>
                  <a:lnTo>
                    <a:pt x="2775" y="3462"/>
                  </a:lnTo>
                  <a:cubicBezTo>
                    <a:pt x="2977" y="3343"/>
                    <a:pt x="3156" y="3164"/>
                    <a:pt x="3299" y="2938"/>
                  </a:cubicBezTo>
                  <a:cubicBezTo>
                    <a:pt x="3513" y="2545"/>
                    <a:pt x="3441" y="2021"/>
                    <a:pt x="3096" y="1712"/>
                  </a:cubicBezTo>
                  <a:cubicBezTo>
                    <a:pt x="2858" y="1486"/>
                    <a:pt x="2429" y="1236"/>
                    <a:pt x="1751" y="1236"/>
                  </a:cubicBezTo>
                  <a:cubicBezTo>
                    <a:pt x="1703" y="1236"/>
                    <a:pt x="1656" y="1248"/>
                    <a:pt x="1632" y="1271"/>
                  </a:cubicBezTo>
                  <a:lnTo>
                    <a:pt x="1286" y="1617"/>
                  </a:lnTo>
                  <a:cubicBezTo>
                    <a:pt x="1227" y="1676"/>
                    <a:pt x="1227" y="1783"/>
                    <a:pt x="1286" y="1843"/>
                  </a:cubicBezTo>
                  <a:cubicBezTo>
                    <a:pt x="1316" y="1873"/>
                    <a:pt x="1358" y="1887"/>
                    <a:pt x="1400" y="1887"/>
                  </a:cubicBezTo>
                  <a:cubicBezTo>
                    <a:pt x="1441" y="1887"/>
                    <a:pt x="1483" y="1873"/>
                    <a:pt x="1513" y="1843"/>
                  </a:cubicBezTo>
                  <a:lnTo>
                    <a:pt x="1810" y="1545"/>
                  </a:lnTo>
                  <a:cubicBezTo>
                    <a:pt x="2239" y="1557"/>
                    <a:pt x="2596" y="1688"/>
                    <a:pt x="2882" y="1950"/>
                  </a:cubicBezTo>
                  <a:cubicBezTo>
                    <a:pt x="3120" y="2152"/>
                    <a:pt x="3156" y="2510"/>
                    <a:pt x="3013" y="2783"/>
                  </a:cubicBezTo>
                  <a:cubicBezTo>
                    <a:pt x="2822" y="3105"/>
                    <a:pt x="2477" y="3319"/>
                    <a:pt x="2084" y="3319"/>
                  </a:cubicBezTo>
                  <a:cubicBezTo>
                    <a:pt x="1513" y="3319"/>
                    <a:pt x="1036" y="2843"/>
                    <a:pt x="1036" y="2260"/>
                  </a:cubicBezTo>
                  <a:cubicBezTo>
                    <a:pt x="1036" y="2164"/>
                    <a:pt x="953" y="2093"/>
                    <a:pt x="870" y="2093"/>
                  </a:cubicBezTo>
                  <a:cubicBezTo>
                    <a:pt x="774" y="2093"/>
                    <a:pt x="703" y="2164"/>
                    <a:pt x="703" y="2260"/>
                  </a:cubicBezTo>
                  <a:cubicBezTo>
                    <a:pt x="703" y="2760"/>
                    <a:pt x="989" y="3224"/>
                    <a:pt x="1405" y="3462"/>
                  </a:cubicBezTo>
                  <a:lnTo>
                    <a:pt x="1405" y="3795"/>
                  </a:lnTo>
                  <a:lnTo>
                    <a:pt x="1405" y="3831"/>
                  </a:lnTo>
                  <a:cubicBezTo>
                    <a:pt x="858" y="3712"/>
                    <a:pt x="524" y="3534"/>
                    <a:pt x="393" y="3438"/>
                  </a:cubicBezTo>
                  <a:cubicBezTo>
                    <a:pt x="393" y="3438"/>
                    <a:pt x="382" y="3438"/>
                    <a:pt x="393" y="3414"/>
                  </a:cubicBezTo>
                  <a:cubicBezTo>
                    <a:pt x="524" y="3081"/>
                    <a:pt x="691" y="2438"/>
                    <a:pt x="703" y="1748"/>
                  </a:cubicBezTo>
                  <a:cubicBezTo>
                    <a:pt x="703" y="1021"/>
                    <a:pt x="1275" y="402"/>
                    <a:pt x="1965" y="343"/>
                  </a:cubicBezTo>
                  <a:cubicBezTo>
                    <a:pt x="2013" y="331"/>
                    <a:pt x="2057" y="325"/>
                    <a:pt x="2102" y="325"/>
                  </a:cubicBezTo>
                  <a:close/>
                  <a:moveTo>
                    <a:pt x="2429" y="3581"/>
                  </a:moveTo>
                  <a:lnTo>
                    <a:pt x="2429" y="3772"/>
                  </a:lnTo>
                  <a:cubicBezTo>
                    <a:pt x="2429" y="3974"/>
                    <a:pt x="2537" y="4153"/>
                    <a:pt x="2715" y="4236"/>
                  </a:cubicBezTo>
                  <a:lnTo>
                    <a:pt x="2822" y="4296"/>
                  </a:lnTo>
                  <a:cubicBezTo>
                    <a:pt x="2668" y="4546"/>
                    <a:pt x="2382" y="4712"/>
                    <a:pt x="2072" y="4712"/>
                  </a:cubicBezTo>
                  <a:cubicBezTo>
                    <a:pt x="1775" y="4712"/>
                    <a:pt x="1489" y="4546"/>
                    <a:pt x="1334" y="4296"/>
                  </a:cubicBezTo>
                  <a:lnTo>
                    <a:pt x="1429" y="4236"/>
                  </a:lnTo>
                  <a:cubicBezTo>
                    <a:pt x="1608" y="4153"/>
                    <a:pt x="1715" y="3974"/>
                    <a:pt x="1715" y="3772"/>
                  </a:cubicBezTo>
                  <a:lnTo>
                    <a:pt x="1715" y="3581"/>
                  </a:lnTo>
                  <a:cubicBezTo>
                    <a:pt x="1834" y="3617"/>
                    <a:pt x="1953" y="3629"/>
                    <a:pt x="2072" y="3629"/>
                  </a:cubicBezTo>
                  <a:cubicBezTo>
                    <a:pt x="2191" y="3629"/>
                    <a:pt x="2310" y="3617"/>
                    <a:pt x="2429" y="3581"/>
                  </a:cubicBezTo>
                  <a:close/>
                  <a:moveTo>
                    <a:pt x="2072" y="0"/>
                  </a:moveTo>
                  <a:cubicBezTo>
                    <a:pt x="2016" y="0"/>
                    <a:pt x="1959" y="3"/>
                    <a:pt x="1906" y="9"/>
                  </a:cubicBezTo>
                  <a:cubicBezTo>
                    <a:pt x="1036" y="81"/>
                    <a:pt x="346" y="855"/>
                    <a:pt x="346" y="1748"/>
                  </a:cubicBezTo>
                  <a:cubicBezTo>
                    <a:pt x="346" y="2391"/>
                    <a:pt x="203" y="2986"/>
                    <a:pt x="60" y="3295"/>
                  </a:cubicBezTo>
                  <a:cubicBezTo>
                    <a:pt x="1" y="3450"/>
                    <a:pt x="48" y="3617"/>
                    <a:pt x="179" y="3700"/>
                  </a:cubicBezTo>
                  <a:cubicBezTo>
                    <a:pt x="322" y="3795"/>
                    <a:pt x="584" y="3950"/>
                    <a:pt x="1036" y="4093"/>
                  </a:cubicBezTo>
                  <a:lnTo>
                    <a:pt x="382" y="4415"/>
                  </a:lnTo>
                  <a:cubicBezTo>
                    <a:pt x="143" y="4534"/>
                    <a:pt x="1" y="4772"/>
                    <a:pt x="1" y="5022"/>
                  </a:cubicBezTo>
                  <a:lnTo>
                    <a:pt x="1" y="6093"/>
                  </a:lnTo>
                  <a:cubicBezTo>
                    <a:pt x="1" y="6189"/>
                    <a:pt x="84" y="6260"/>
                    <a:pt x="167" y="6260"/>
                  </a:cubicBezTo>
                  <a:cubicBezTo>
                    <a:pt x="262" y="6260"/>
                    <a:pt x="334" y="6189"/>
                    <a:pt x="334" y="6093"/>
                  </a:cubicBezTo>
                  <a:lnTo>
                    <a:pt x="334" y="5022"/>
                  </a:lnTo>
                  <a:cubicBezTo>
                    <a:pt x="334" y="4891"/>
                    <a:pt x="405" y="4772"/>
                    <a:pt x="524" y="4700"/>
                  </a:cubicBezTo>
                  <a:lnTo>
                    <a:pt x="1048" y="4450"/>
                  </a:lnTo>
                  <a:cubicBezTo>
                    <a:pt x="1275" y="4807"/>
                    <a:pt x="1656" y="5046"/>
                    <a:pt x="2084" y="5046"/>
                  </a:cubicBezTo>
                  <a:cubicBezTo>
                    <a:pt x="2525" y="5046"/>
                    <a:pt x="2906" y="4819"/>
                    <a:pt x="3132" y="4450"/>
                  </a:cubicBezTo>
                  <a:lnTo>
                    <a:pt x="3656" y="4700"/>
                  </a:lnTo>
                  <a:cubicBezTo>
                    <a:pt x="3775" y="4760"/>
                    <a:pt x="3846" y="4879"/>
                    <a:pt x="3846" y="5022"/>
                  </a:cubicBezTo>
                  <a:lnTo>
                    <a:pt x="3846" y="6093"/>
                  </a:lnTo>
                  <a:cubicBezTo>
                    <a:pt x="3846" y="6189"/>
                    <a:pt x="3918" y="6260"/>
                    <a:pt x="4013" y="6260"/>
                  </a:cubicBezTo>
                  <a:cubicBezTo>
                    <a:pt x="4096" y="6260"/>
                    <a:pt x="4168" y="6189"/>
                    <a:pt x="4168" y="6093"/>
                  </a:cubicBezTo>
                  <a:lnTo>
                    <a:pt x="4168" y="5022"/>
                  </a:lnTo>
                  <a:cubicBezTo>
                    <a:pt x="4156" y="4772"/>
                    <a:pt x="4013" y="4534"/>
                    <a:pt x="3775" y="4415"/>
                  </a:cubicBezTo>
                  <a:lnTo>
                    <a:pt x="3120" y="4093"/>
                  </a:lnTo>
                  <a:cubicBezTo>
                    <a:pt x="3549" y="3974"/>
                    <a:pt x="3834" y="3807"/>
                    <a:pt x="3965" y="3700"/>
                  </a:cubicBezTo>
                  <a:cubicBezTo>
                    <a:pt x="4096" y="3617"/>
                    <a:pt x="4144" y="3450"/>
                    <a:pt x="4084" y="3295"/>
                  </a:cubicBezTo>
                  <a:cubicBezTo>
                    <a:pt x="3953" y="2986"/>
                    <a:pt x="3799" y="2391"/>
                    <a:pt x="3799" y="1748"/>
                  </a:cubicBezTo>
                  <a:cubicBezTo>
                    <a:pt x="3799" y="855"/>
                    <a:pt x="3096" y="81"/>
                    <a:pt x="2239" y="9"/>
                  </a:cubicBezTo>
                  <a:cubicBezTo>
                    <a:pt x="2185" y="3"/>
                    <a:pt x="2129" y="0"/>
                    <a:pt x="2072" y="0"/>
                  </a:cubicBezTo>
                  <a:close/>
                </a:path>
              </a:pathLst>
            </a:custGeom>
            <a:solidFill>
              <a:srgbClr val="00BC9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g2d67e62b2a9_3_20"/>
            <p:cNvSpPr/>
            <p:nvPr/>
          </p:nvSpPr>
          <p:spPr>
            <a:xfrm>
              <a:off x="3257433" y="2292373"/>
              <a:ext cx="10249" cy="32626"/>
            </a:xfrm>
            <a:custGeom>
              <a:rect b="b" l="l" r="r" t="t"/>
              <a:pathLst>
                <a:path extrusionOk="0" h="1025" w="322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857"/>
                  </a:lnTo>
                  <a:cubicBezTo>
                    <a:pt x="0" y="953"/>
                    <a:pt x="72" y="1024"/>
                    <a:pt x="167" y="1024"/>
                  </a:cubicBezTo>
                  <a:cubicBezTo>
                    <a:pt x="250" y="1024"/>
                    <a:pt x="322" y="953"/>
                    <a:pt x="322" y="857"/>
                  </a:cubicBezTo>
                  <a:lnTo>
                    <a:pt x="322" y="167"/>
                  </a:lnTo>
                  <a:cubicBezTo>
                    <a:pt x="322" y="72"/>
                    <a:pt x="250" y="0"/>
                    <a:pt x="167" y="0"/>
                  </a:cubicBezTo>
                  <a:close/>
                </a:path>
              </a:pathLst>
            </a:custGeom>
            <a:solidFill>
              <a:srgbClr val="00BC9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g2d67e62b2a9_3_20"/>
            <p:cNvSpPr/>
            <p:nvPr/>
          </p:nvSpPr>
          <p:spPr>
            <a:xfrm>
              <a:off x="3335098" y="2292373"/>
              <a:ext cx="10281" cy="32626"/>
            </a:xfrm>
            <a:custGeom>
              <a:rect b="b" l="l" r="r" t="t"/>
              <a:pathLst>
                <a:path extrusionOk="0" h="1025" w="323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857"/>
                  </a:lnTo>
                  <a:cubicBezTo>
                    <a:pt x="1" y="953"/>
                    <a:pt x="72" y="1024"/>
                    <a:pt x="168" y="1024"/>
                  </a:cubicBezTo>
                  <a:cubicBezTo>
                    <a:pt x="251" y="1024"/>
                    <a:pt x="322" y="953"/>
                    <a:pt x="322" y="857"/>
                  </a:cubicBezTo>
                  <a:lnTo>
                    <a:pt x="322" y="167"/>
                  </a:lnTo>
                  <a:cubicBezTo>
                    <a:pt x="322" y="72"/>
                    <a:pt x="251" y="0"/>
                    <a:pt x="168" y="0"/>
                  </a:cubicBezTo>
                  <a:close/>
                </a:path>
              </a:pathLst>
            </a:custGeom>
            <a:solidFill>
              <a:srgbClr val="00BC9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g2d67e62b2a9_3_20"/>
            <p:cNvSpPr/>
            <p:nvPr/>
          </p:nvSpPr>
          <p:spPr>
            <a:xfrm>
              <a:off x="3490110" y="2163685"/>
              <a:ext cx="55734" cy="18430"/>
            </a:xfrm>
            <a:custGeom>
              <a:rect b="b" l="l" r="r" t="t"/>
              <a:pathLst>
                <a:path extrusionOk="0" h="579" w="1751">
                  <a:moveTo>
                    <a:pt x="649" y="0"/>
                  </a:moveTo>
                  <a:cubicBezTo>
                    <a:pt x="492" y="0"/>
                    <a:pt x="319" y="16"/>
                    <a:pt x="132" y="55"/>
                  </a:cubicBezTo>
                  <a:cubicBezTo>
                    <a:pt x="60" y="66"/>
                    <a:pt x="1" y="138"/>
                    <a:pt x="1" y="221"/>
                  </a:cubicBezTo>
                  <a:lnTo>
                    <a:pt x="1" y="400"/>
                  </a:lnTo>
                  <a:cubicBezTo>
                    <a:pt x="1" y="483"/>
                    <a:pt x="72" y="555"/>
                    <a:pt x="155" y="555"/>
                  </a:cubicBezTo>
                  <a:cubicBezTo>
                    <a:pt x="251" y="555"/>
                    <a:pt x="322" y="483"/>
                    <a:pt x="322" y="400"/>
                  </a:cubicBezTo>
                  <a:lnTo>
                    <a:pt x="322" y="364"/>
                  </a:lnTo>
                  <a:cubicBezTo>
                    <a:pt x="434" y="349"/>
                    <a:pt x="539" y="342"/>
                    <a:pt x="636" y="342"/>
                  </a:cubicBezTo>
                  <a:cubicBezTo>
                    <a:pt x="841" y="342"/>
                    <a:pt x="1011" y="371"/>
                    <a:pt x="1132" y="412"/>
                  </a:cubicBezTo>
                  <a:cubicBezTo>
                    <a:pt x="1334" y="471"/>
                    <a:pt x="1453" y="543"/>
                    <a:pt x="1465" y="543"/>
                  </a:cubicBezTo>
                  <a:cubicBezTo>
                    <a:pt x="1501" y="555"/>
                    <a:pt x="1525" y="578"/>
                    <a:pt x="1560" y="578"/>
                  </a:cubicBezTo>
                  <a:cubicBezTo>
                    <a:pt x="1620" y="578"/>
                    <a:pt x="1667" y="543"/>
                    <a:pt x="1691" y="495"/>
                  </a:cubicBezTo>
                  <a:cubicBezTo>
                    <a:pt x="1751" y="400"/>
                    <a:pt x="1727" y="293"/>
                    <a:pt x="1644" y="245"/>
                  </a:cubicBezTo>
                  <a:cubicBezTo>
                    <a:pt x="1625" y="236"/>
                    <a:pt x="1259" y="0"/>
                    <a:pt x="649" y="0"/>
                  </a:cubicBezTo>
                  <a:close/>
                </a:path>
              </a:pathLst>
            </a:custGeom>
            <a:solidFill>
              <a:srgbClr val="00BC9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g2d67e62b2a9_3_20"/>
            <p:cNvSpPr/>
            <p:nvPr/>
          </p:nvSpPr>
          <p:spPr>
            <a:xfrm>
              <a:off x="3445771" y="2131664"/>
              <a:ext cx="144031" cy="192953"/>
            </a:xfrm>
            <a:custGeom>
              <a:rect b="b" l="l" r="r" t="t"/>
              <a:pathLst>
                <a:path extrusionOk="0" h="6062" w="4525">
                  <a:moveTo>
                    <a:pt x="3489" y="310"/>
                  </a:moveTo>
                  <a:lnTo>
                    <a:pt x="3489" y="1120"/>
                  </a:lnTo>
                  <a:cubicBezTo>
                    <a:pt x="3489" y="1251"/>
                    <a:pt x="3453" y="1382"/>
                    <a:pt x="3394" y="1525"/>
                  </a:cubicBezTo>
                  <a:lnTo>
                    <a:pt x="3334" y="1656"/>
                  </a:lnTo>
                  <a:cubicBezTo>
                    <a:pt x="3322" y="1680"/>
                    <a:pt x="3322" y="1703"/>
                    <a:pt x="3322" y="1727"/>
                  </a:cubicBezTo>
                  <a:lnTo>
                    <a:pt x="3322" y="2073"/>
                  </a:lnTo>
                  <a:cubicBezTo>
                    <a:pt x="3322" y="2370"/>
                    <a:pt x="3203" y="2632"/>
                    <a:pt x="3001" y="2835"/>
                  </a:cubicBezTo>
                  <a:cubicBezTo>
                    <a:pt x="2796" y="3016"/>
                    <a:pt x="2549" y="3133"/>
                    <a:pt x="2268" y="3133"/>
                  </a:cubicBezTo>
                  <a:cubicBezTo>
                    <a:pt x="2254" y="3133"/>
                    <a:pt x="2241" y="3133"/>
                    <a:pt x="2227" y="3132"/>
                  </a:cubicBezTo>
                  <a:cubicBezTo>
                    <a:pt x="1655" y="3108"/>
                    <a:pt x="1191" y="2608"/>
                    <a:pt x="1191" y="2025"/>
                  </a:cubicBezTo>
                  <a:lnTo>
                    <a:pt x="1191" y="1727"/>
                  </a:lnTo>
                  <a:cubicBezTo>
                    <a:pt x="1191" y="1703"/>
                    <a:pt x="1191" y="1680"/>
                    <a:pt x="1179" y="1656"/>
                  </a:cubicBezTo>
                  <a:lnTo>
                    <a:pt x="1120" y="1525"/>
                  </a:lnTo>
                  <a:cubicBezTo>
                    <a:pt x="1060" y="1406"/>
                    <a:pt x="1036" y="1263"/>
                    <a:pt x="1036" y="1120"/>
                  </a:cubicBezTo>
                  <a:cubicBezTo>
                    <a:pt x="1036" y="668"/>
                    <a:pt x="1394" y="310"/>
                    <a:pt x="1834" y="310"/>
                  </a:cubicBezTo>
                  <a:close/>
                  <a:moveTo>
                    <a:pt x="1727" y="3335"/>
                  </a:moveTo>
                  <a:cubicBezTo>
                    <a:pt x="1882" y="3406"/>
                    <a:pt x="2048" y="3442"/>
                    <a:pt x="2215" y="3454"/>
                  </a:cubicBezTo>
                  <a:lnTo>
                    <a:pt x="2263" y="3454"/>
                  </a:lnTo>
                  <a:cubicBezTo>
                    <a:pt x="2453" y="3454"/>
                    <a:pt x="2632" y="3430"/>
                    <a:pt x="2798" y="3347"/>
                  </a:cubicBezTo>
                  <a:lnTo>
                    <a:pt x="2798" y="3573"/>
                  </a:lnTo>
                  <a:cubicBezTo>
                    <a:pt x="2798" y="3620"/>
                    <a:pt x="2810" y="3680"/>
                    <a:pt x="2810" y="3728"/>
                  </a:cubicBezTo>
                  <a:lnTo>
                    <a:pt x="2263" y="4144"/>
                  </a:lnTo>
                  <a:lnTo>
                    <a:pt x="1715" y="3728"/>
                  </a:lnTo>
                  <a:cubicBezTo>
                    <a:pt x="1727" y="3680"/>
                    <a:pt x="1727" y="3632"/>
                    <a:pt x="1727" y="3573"/>
                  </a:cubicBezTo>
                  <a:lnTo>
                    <a:pt x="1727" y="3335"/>
                  </a:lnTo>
                  <a:close/>
                  <a:moveTo>
                    <a:pt x="1834" y="1"/>
                  </a:moveTo>
                  <a:cubicBezTo>
                    <a:pt x="1203" y="1"/>
                    <a:pt x="703" y="501"/>
                    <a:pt x="703" y="1132"/>
                  </a:cubicBezTo>
                  <a:cubicBezTo>
                    <a:pt x="703" y="1322"/>
                    <a:pt x="751" y="1501"/>
                    <a:pt x="834" y="1668"/>
                  </a:cubicBezTo>
                  <a:lnTo>
                    <a:pt x="882" y="1751"/>
                  </a:lnTo>
                  <a:lnTo>
                    <a:pt x="882" y="2013"/>
                  </a:lnTo>
                  <a:cubicBezTo>
                    <a:pt x="882" y="2454"/>
                    <a:pt x="1084" y="2858"/>
                    <a:pt x="1405" y="3120"/>
                  </a:cubicBezTo>
                  <a:lnTo>
                    <a:pt x="1405" y="3561"/>
                  </a:lnTo>
                  <a:cubicBezTo>
                    <a:pt x="1405" y="3632"/>
                    <a:pt x="1358" y="3704"/>
                    <a:pt x="1286" y="3739"/>
                  </a:cubicBezTo>
                  <a:lnTo>
                    <a:pt x="453" y="4049"/>
                  </a:lnTo>
                  <a:cubicBezTo>
                    <a:pt x="179" y="4156"/>
                    <a:pt x="1" y="4406"/>
                    <a:pt x="1" y="4692"/>
                  </a:cubicBezTo>
                  <a:lnTo>
                    <a:pt x="1" y="5894"/>
                  </a:lnTo>
                  <a:cubicBezTo>
                    <a:pt x="1" y="5990"/>
                    <a:pt x="72" y="6061"/>
                    <a:pt x="167" y="6061"/>
                  </a:cubicBezTo>
                  <a:cubicBezTo>
                    <a:pt x="251" y="6061"/>
                    <a:pt x="334" y="5990"/>
                    <a:pt x="334" y="5894"/>
                  </a:cubicBezTo>
                  <a:lnTo>
                    <a:pt x="334" y="4692"/>
                  </a:lnTo>
                  <a:cubicBezTo>
                    <a:pt x="334" y="4537"/>
                    <a:pt x="417" y="4406"/>
                    <a:pt x="572" y="4347"/>
                  </a:cubicBezTo>
                  <a:lnTo>
                    <a:pt x="1405" y="4037"/>
                  </a:lnTo>
                  <a:cubicBezTo>
                    <a:pt x="1441" y="4013"/>
                    <a:pt x="1489" y="3989"/>
                    <a:pt x="1525" y="3954"/>
                  </a:cubicBezTo>
                  <a:lnTo>
                    <a:pt x="2096" y="4394"/>
                  </a:lnTo>
                  <a:lnTo>
                    <a:pt x="2096" y="5883"/>
                  </a:lnTo>
                  <a:cubicBezTo>
                    <a:pt x="2096" y="5966"/>
                    <a:pt x="2179" y="6037"/>
                    <a:pt x="2263" y="6037"/>
                  </a:cubicBezTo>
                  <a:cubicBezTo>
                    <a:pt x="2358" y="6037"/>
                    <a:pt x="2429" y="5966"/>
                    <a:pt x="2429" y="5883"/>
                  </a:cubicBezTo>
                  <a:lnTo>
                    <a:pt x="2429" y="4394"/>
                  </a:lnTo>
                  <a:lnTo>
                    <a:pt x="3013" y="3954"/>
                  </a:lnTo>
                  <a:cubicBezTo>
                    <a:pt x="3049" y="3989"/>
                    <a:pt x="3084" y="4001"/>
                    <a:pt x="3132" y="4037"/>
                  </a:cubicBezTo>
                  <a:lnTo>
                    <a:pt x="3965" y="4347"/>
                  </a:lnTo>
                  <a:cubicBezTo>
                    <a:pt x="4096" y="4406"/>
                    <a:pt x="4203" y="4537"/>
                    <a:pt x="4203" y="4692"/>
                  </a:cubicBezTo>
                  <a:lnTo>
                    <a:pt x="4203" y="5894"/>
                  </a:lnTo>
                  <a:cubicBezTo>
                    <a:pt x="4203" y="5990"/>
                    <a:pt x="4275" y="6061"/>
                    <a:pt x="4358" y="6061"/>
                  </a:cubicBezTo>
                  <a:cubicBezTo>
                    <a:pt x="4453" y="6061"/>
                    <a:pt x="4525" y="5990"/>
                    <a:pt x="4525" y="5894"/>
                  </a:cubicBezTo>
                  <a:lnTo>
                    <a:pt x="4525" y="4692"/>
                  </a:lnTo>
                  <a:cubicBezTo>
                    <a:pt x="4513" y="4418"/>
                    <a:pt x="4334" y="4168"/>
                    <a:pt x="4072" y="4061"/>
                  </a:cubicBezTo>
                  <a:lnTo>
                    <a:pt x="3239" y="3751"/>
                  </a:lnTo>
                  <a:cubicBezTo>
                    <a:pt x="3156" y="3728"/>
                    <a:pt x="3120" y="3644"/>
                    <a:pt x="3120" y="3573"/>
                  </a:cubicBezTo>
                  <a:lnTo>
                    <a:pt x="3120" y="3156"/>
                  </a:lnTo>
                  <a:cubicBezTo>
                    <a:pt x="3144" y="3132"/>
                    <a:pt x="3191" y="3096"/>
                    <a:pt x="3215" y="3061"/>
                  </a:cubicBezTo>
                  <a:cubicBezTo>
                    <a:pt x="3489" y="2799"/>
                    <a:pt x="3632" y="2454"/>
                    <a:pt x="3632" y="2073"/>
                  </a:cubicBezTo>
                  <a:lnTo>
                    <a:pt x="3632" y="1751"/>
                  </a:lnTo>
                  <a:lnTo>
                    <a:pt x="3680" y="1668"/>
                  </a:lnTo>
                  <a:cubicBezTo>
                    <a:pt x="3775" y="1501"/>
                    <a:pt x="3811" y="1311"/>
                    <a:pt x="3811" y="1132"/>
                  </a:cubicBezTo>
                  <a:lnTo>
                    <a:pt x="3811" y="168"/>
                  </a:lnTo>
                  <a:cubicBezTo>
                    <a:pt x="3811" y="72"/>
                    <a:pt x="3739" y="1"/>
                    <a:pt x="3644" y="1"/>
                  </a:cubicBezTo>
                  <a:close/>
                </a:path>
              </a:pathLst>
            </a:custGeom>
            <a:solidFill>
              <a:srgbClr val="00BC9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g2d67e62b2a9_3_20"/>
            <p:cNvSpPr/>
            <p:nvPr/>
          </p:nvSpPr>
          <p:spPr>
            <a:xfrm>
              <a:off x="3473813" y="2287058"/>
              <a:ext cx="10631" cy="38291"/>
            </a:xfrm>
            <a:custGeom>
              <a:rect b="b" l="l" r="r" t="t"/>
              <a:pathLst>
                <a:path extrusionOk="0" h="1203" w="334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1048"/>
                  </a:lnTo>
                  <a:cubicBezTo>
                    <a:pt x="1" y="1131"/>
                    <a:pt x="72" y="1203"/>
                    <a:pt x="167" y="1203"/>
                  </a:cubicBezTo>
                  <a:cubicBezTo>
                    <a:pt x="251" y="1203"/>
                    <a:pt x="334" y="1131"/>
                    <a:pt x="334" y="1048"/>
                  </a:cubicBezTo>
                  <a:lnTo>
                    <a:pt x="334" y="155"/>
                  </a:lnTo>
                  <a:cubicBezTo>
                    <a:pt x="334" y="60"/>
                    <a:pt x="251" y="0"/>
                    <a:pt x="167" y="0"/>
                  </a:cubicBezTo>
                  <a:close/>
                </a:path>
              </a:pathLst>
            </a:custGeom>
            <a:solidFill>
              <a:srgbClr val="00BC9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g2d67e62b2a9_3_20"/>
            <p:cNvSpPr/>
            <p:nvPr/>
          </p:nvSpPr>
          <p:spPr>
            <a:xfrm>
              <a:off x="3551128" y="2287058"/>
              <a:ext cx="10249" cy="38291"/>
            </a:xfrm>
            <a:custGeom>
              <a:rect b="b" l="l" r="r" t="t"/>
              <a:pathLst>
                <a:path extrusionOk="0" h="1203" w="322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1048"/>
                  </a:lnTo>
                  <a:cubicBezTo>
                    <a:pt x="0" y="1131"/>
                    <a:pt x="72" y="1203"/>
                    <a:pt x="167" y="1203"/>
                  </a:cubicBezTo>
                  <a:cubicBezTo>
                    <a:pt x="250" y="1203"/>
                    <a:pt x="322" y="1131"/>
                    <a:pt x="322" y="1048"/>
                  </a:cubicBezTo>
                  <a:lnTo>
                    <a:pt x="322" y="155"/>
                  </a:lnTo>
                  <a:cubicBezTo>
                    <a:pt x="322" y="60"/>
                    <a:pt x="262" y="0"/>
                    <a:pt x="167" y="0"/>
                  </a:cubicBezTo>
                  <a:close/>
                </a:path>
              </a:pathLst>
            </a:custGeom>
            <a:solidFill>
              <a:srgbClr val="00BC9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g2d67e62b2a9_3_20"/>
            <p:cNvSpPr/>
            <p:nvPr/>
          </p:nvSpPr>
          <p:spPr>
            <a:xfrm>
              <a:off x="3290377" y="1970604"/>
              <a:ext cx="221378" cy="185346"/>
            </a:xfrm>
            <a:custGeom>
              <a:rect b="b" l="l" r="r" t="t"/>
              <a:pathLst>
                <a:path extrusionOk="0" h="5823" w="6955">
                  <a:moveTo>
                    <a:pt x="2406" y="4168"/>
                  </a:moveTo>
                  <a:lnTo>
                    <a:pt x="2311" y="4537"/>
                  </a:lnTo>
                  <a:lnTo>
                    <a:pt x="2085" y="4537"/>
                  </a:lnTo>
                  <a:cubicBezTo>
                    <a:pt x="1894" y="4537"/>
                    <a:pt x="1727" y="4382"/>
                    <a:pt x="1727" y="4180"/>
                  </a:cubicBezTo>
                  <a:lnTo>
                    <a:pt x="1727" y="4168"/>
                  </a:lnTo>
                  <a:close/>
                  <a:moveTo>
                    <a:pt x="5573" y="358"/>
                  </a:moveTo>
                  <a:cubicBezTo>
                    <a:pt x="5764" y="358"/>
                    <a:pt x="5930" y="525"/>
                    <a:pt x="5930" y="715"/>
                  </a:cubicBezTo>
                  <a:lnTo>
                    <a:pt x="5930" y="3501"/>
                  </a:lnTo>
                  <a:cubicBezTo>
                    <a:pt x="5930" y="3692"/>
                    <a:pt x="5764" y="3858"/>
                    <a:pt x="5573" y="3858"/>
                  </a:cubicBezTo>
                  <a:lnTo>
                    <a:pt x="4168" y="3858"/>
                  </a:lnTo>
                  <a:cubicBezTo>
                    <a:pt x="4144" y="3858"/>
                    <a:pt x="4097" y="3870"/>
                    <a:pt x="4085" y="3882"/>
                  </a:cubicBezTo>
                  <a:lnTo>
                    <a:pt x="2537" y="5001"/>
                  </a:lnTo>
                  <a:lnTo>
                    <a:pt x="2537" y="5001"/>
                  </a:lnTo>
                  <a:lnTo>
                    <a:pt x="2775" y="4049"/>
                  </a:lnTo>
                  <a:cubicBezTo>
                    <a:pt x="2787" y="4001"/>
                    <a:pt x="2775" y="3942"/>
                    <a:pt x="2739" y="3918"/>
                  </a:cubicBezTo>
                  <a:cubicBezTo>
                    <a:pt x="2716" y="3870"/>
                    <a:pt x="2668" y="3858"/>
                    <a:pt x="2608" y="3858"/>
                  </a:cubicBezTo>
                  <a:lnTo>
                    <a:pt x="692" y="3858"/>
                  </a:lnTo>
                  <a:cubicBezTo>
                    <a:pt x="501" y="3858"/>
                    <a:pt x="334" y="3692"/>
                    <a:pt x="334" y="3501"/>
                  </a:cubicBezTo>
                  <a:lnTo>
                    <a:pt x="334" y="715"/>
                  </a:lnTo>
                  <a:cubicBezTo>
                    <a:pt x="334" y="525"/>
                    <a:pt x="501" y="358"/>
                    <a:pt x="692" y="358"/>
                  </a:cubicBezTo>
                  <a:close/>
                  <a:moveTo>
                    <a:pt x="6287" y="1025"/>
                  </a:moveTo>
                  <a:cubicBezTo>
                    <a:pt x="6478" y="1025"/>
                    <a:pt x="6645" y="1191"/>
                    <a:pt x="6645" y="1382"/>
                  </a:cubicBezTo>
                  <a:lnTo>
                    <a:pt x="6645" y="4180"/>
                  </a:lnTo>
                  <a:lnTo>
                    <a:pt x="6633" y="4180"/>
                  </a:lnTo>
                  <a:cubicBezTo>
                    <a:pt x="6633" y="4382"/>
                    <a:pt x="6466" y="4537"/>
                    <a:pt x="6276" y="4537"/>
                  </a:cubicBezTo>
                  <a:lnTo>
                    <a:pt x="4871" y="4537"/>
                  </a:lnTo>
                  <a:cubicBezTo>
                    <a:pt x="4823" y="4537"/>
                    <a:pt x="4787" y="4561"/>
                    <a:pt x="4752" y="4597"/>
                  </a:cubicBezTo>
                  <a:cubicBezTo>
                    <a:pt x="4728" y="4632"/>
                    <a:pt x="4704" y="4692"/>
                    <a:pt x="4728" y="4727"/>
                  </a:cubicBezTo>
                  <a:lnTo>
                    <a:pt x="4847" y="5406"/>
                  </a:lnTo>
                  <a:lnTo>
                    <a:pt x="4847" y="5406"/>
                  </a:lnTo>
                  <a:lnTo>
                    <a:pt x="3656" y="4597"/>
                  </a:lnTo>
                  <a:lnTo>
                    <a:pt x="4251" y="4168"/>
                  </a:lnTo>
                  <a:lnTo>
                    <a:pt x="5585" y="4168"/>
                  </a:lnTo>
                  <a:cubicBezTo>
                    <a:pt x="5954" y="4168"/>
                    <a:pt x="6276" y="3858"/>
                    <a:pt x="6276" y="3489"/>
                  </a:cubicBezTo>
                  <a:lnTo>
                    <a:pt x="6276" y="1025"/>
                  </a:lnTo>
                  <a:close/>
                  <a:moveTo>
                    <a:pt x="692" y="1"/>
                  </a:moveTo>
                  <a:cubicBezTo>
                    <a:pt x="322" y="1"/>
                    <a:pt x="1" y="310"/>
                    <a:pt x="1" y="691"/>
                  </a:cubicBezTo>
                  <a:lnTo>
                    <a:pt x="1" y="3465"/>
                  </a:lnTo>
                  <a:cubicBezTo>
                    <a:pt x="1" y="3846"/>
                    <a:pt x="322" y="4156"/>
                    <a:pt x="692" y="4156"/>
                  </a:cubicBezTo>
                  <a:lnTo>
                    <a:pt x="1406" y="4156"/>
                  </a:lnTo>
                  <a:lnTo>
                    <a:pt x="1406" y="4168"/>
                  </a:lnTo>
                  <a:cubicBezTo>
                    <a:pt x="1406" y="4537"/>
                    <a:pt x="1715" y="4858"/>
                    <a:pt x="2085" y="4858"/>
                  </a:cubicBezTo>
                  <a:lnTo>
                    <a:pt x="2227" y="4858"/>
                  </a:lnTo>
                  <a:lnTo>
                    <a:pt x="2168" y="5120"/>
                  </a:lnTo>
                  <a:cubicBezTo>
                    <a:pt x="2132" y="5228"/>
                    <a:pt x="2180" y="5335"/>
                    <a:pt x="2263" y="5394"/>
                  </a:cubicBezTo>
                  <a:cubicBezTo>
                    <a:pt x="2311" y="5418"/>
                    <a:pt x="2358" y="5430"/>
                    <a:pt x="2406" y="5430"/>
                  </a:cubicBezTo>
                  <a:cubicBezTo>
                    <a:pt x="2442" y="5430"/>
                    <a:pt x="2501" y="5418"/>
                    <a:pt x="2549" y="5394"/>
                  </a:cubicBezTo>
                  <a:lnTo>
                    <a:pt x="3263" y="4870"/>
                  </a:lnTo>
                  <a:lnTo>
                    <a:pt x="3430" y="4870"/>
                  </a:lnTo>
                  <a:lnTo>
                    <a:pt x="4787" y="5775"/>
                  </a:lnTo>
                  <a:cubicBezTo>
                    <a:pt x="4823" y="5811"/>
                    <a:pt x="4871" y="5823"/>
                    <a:pt x="4918" y="5823"/>
                  </a:cubicBezTo>
                  <a:cubicBezTo>
                    <a:pt x="4954" y="5823"/>
                    <a:pt x="5002" y="5811"/>
                    <a:pt x="5049" y="5775"/>
                  </a:cubicBezTo>
                  <a:cubicBezTo>
                    <a:pt x="5144" y="5716"/>
                    <a:pt x="5180" y="5632"/>
                    <a:pt x="5156" y="5525"/>
                  </a:cubicBezTo>
                  <a:lnTo>
                    <a:pt x="5049" y="4870"/>
                  </a:lnTo>
                  <a:lnTo>
                    <a:pt x="6252" y="4870"/>
                  </a:lnTo>
                  <a:cubicBezTo>
                    <a:pt x="6633" y="4870"/>
                    <a:pt x="6942" y="4561"/>
                    <a:pt x="6942" y="4180"/>
                  </a:cubicBezTo>
                  <a:lnTo>
                    <a:pt x="6942" y="1406"/>
                  </a:lnTo>
                  <a:cubicBezTo>
                    <a:pt x="6954" y="1013"/>
                    <a:pt x="6645" y="703"/>
                    <a:pt x="6276" y="703"/>
                  </a:cubicBezTo>
                  <a:cubicBezTo>
                    <a:pt x="6252" y="310"/>
                    <a:pt x="5954" y="1"/>
                    <a:pt x="5573" y="1"/>
                  </a:cubicBezTo>
                  <a:close/>
                </a:path>
              </a:pathLst>
            </a:custGeom>
            <a:solidFill>
              <a:srgbClr val="00BC9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g2d67e62b2a9_3_20"/>
            <p:cNvSpPr/>
            <p:nvPr/>
          </p:nvSpPr>
          <p:spPr>
            <a:xfrm>
              <a:off x="3329432" y="2004344"/>
              <a:ext cx="26928" cy="10249"/>
            </a:xfrm>
            <a:custGeom>
              <a:rect b="b" l="l" r="r" t="t"/>
              <a:pathLst>
                <a:path extrusionOk="0" h="322" w="846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679" y="322"/>
                  </a:lnTo>
                  <a:cubicBezTo>
                    <a:pt x="774" y="322"/>
                    <a:pt x="846" y="250"/>
                    <a:pt x="846" y="167"/>
                  </a:cubicBezTo>
                  <a:cubicBezTo>
                    <a:pt x="846" y="72"/>
                    <a:pt x="774" y="0"/>
                    <a:pt x="679" y="0"/>
                  </a:cubicBezTo>
                  <a:close/>
                </a:path>
              </a:pathLst>
            </a:custGeom>
            <a:solidFill>
              <a:srgbClr val="00BC9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g2d67e62b2a9_3_20"/>
            <p:cNvSpPr/>
            <p:nvPr/>
          </p:nvSpPr>
          <p:spPr>
            <a:xfrm>
              <a:off x="3368074" y="2004344"/>
              <a:ext cx="82663" cy="10249"/>
            </a:xfrm>
            <a:custGeom>
              <a:rect b="b" l="l" r="r" t="t"/>
              <a:pathLst>
                <a:path extrusionOk="0" h="322" w="2597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cubicBezTo>
                    <a:pt x="1" y="250"/>
                    <a:pt x="84" y="322"/>
                    <a:pt x="167" y="322"/>
                  </a:cubicBezTo>
                  <a:lnTo>
                    <a:pt x="2430" y="322"/>
                  </a:lnTo>
                  <a:cubicBezTo>
                    <a:pt x="2525" y="322"/>
                    <a:pt x="2596" y="250"/>
                    <a:pt x="2596" y="167"/>
                  </a:cubicBezTo>
                  <a:cubicBezTo>
                    <a:pt x="2596" y="72"/>
                    <a:pt x="2525" y="0"/>
                    <a:pt x="2430" y="0"/>
                  </a:cubicBezTo>
                  <a:close/>
                </a:path>
              </a:pathLst>
            </a:custGeom>
            <a:solidFill>
              <a:srgbClr val="00BC9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g2d67e62b2a9_3_20"/>
            <p:cNvSpPr/>
            <p:nvPr/>
          </p:nvSpPr>
          <p:spPr>
            <a:xfrm>
              <a:off x="3329432" y="2031622"/>
              <a:ext cx="121304" cy="10631"/>
            </a:xfrm>
            <a:custGeom>
              <a:rect b="b" l="l" r="r" t="t"/>
              <a:pathLst>
                <a:path extrusionOk="0" h="334" w="3811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3"/>
                    <a:pt x="72" y="334"/>
                    <a:pt x="167" y="334"/>
                  </a:cubicBezTo>
                  <a:lnTo>
                    <a:pt x="3644" y="334"/>
                  </a:lnTo>
                  <a:cubicBezTo>
                    <a:pt x="3739" y="334"/>
                    <a:pt x="3810" y="263"/>
                    <a:pt x="3810" y="167"/>
                  </a:cubicBezTo>
                  <a:cubicBezTo>
                    <a:pt x="3810" y="84"/>
                    <a:pt x="3739" y="1"/>
                    <a:pt x="3644" y="1"/>
                  </a:cubicBezTo>
                  <a:close/>
                </a:path>
              </a:pathLst>
            </a:custGeom>
            <a:solidFill>
              <a:srgbClr val="00BC9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g2d67e62b2a9_3_20"/>
            <p:cNvSpPr/>
            <p:nvPr/>
          </p:nvSpPr>
          <p:spPr>
            <a:xfrm>
              <a:off x="3329432" y="2059664"/>
              <a:ext cx="82249" cy="10663"/>
            </a:xfrm>
            <a:custGeom>
              <a:rect b="b" l="l" r="r" t="t"/>
              <a:pathLst>
                <a:path extrusionOk="0" h="335" w="2584">
                  <a:moveTo>
                    <a:pt x="155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34"/>
                    <a:pt x="155" y="334"/>
                  </a:cubicBezTo>
                  <a:lnTo>
                    <a:pt x="2429" y="334"/>
                  </a:lnTo>
                  <a:cubicBezTo>
                    <a:pt x="2513" y="334"/>
                    <a:pt x="2584" y="251"/>
                    <a:pt x="2584" y="167"/>
                  </a:cubicBezTo>
                  <a:cubicBezTo>
                    <a:pt x="2584" y="72"/>
                    <a:pt x="2513" y="1"/>
                    <a:pt x="2429" y="1"/>
                  </a:cubicBezTo>
                  <a:close/>
                </a:path>
              </a:pathLst>
            </a:custGeom>
            <a:solidFill>
              <a:srgbClr val="00BC9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g2d67e62b2a9_3_20"/>
            <p:cNvSpPr/>
            <p:nvPr/>
          </p:nvSpPr>
          <p:spPr>
            <a:xfrm>
              <a:off x="3423777" y="2059664"/>
              <a:ext cx="26960" cy="10663"/>
            </a:xfrm>
            <a:custGeom>
              <a:rect b="b" l="l" r="r" t="t"/>
              <a:pathLst>
                <a:path extrusionOk="0" h="335" w="847">
                  <a:moveTo>
                    <a:pt x="156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56" y="334"/>
                  </a:cubicBezTo>
                  <a:lnTo>
                    <a:pt x="680" y="334"/>
                  </a:lnTo>
                  <a:cubicBezTo>
                    <a:pt x="775" y="334"/>
                    <a:pt x="846" y="251"/>
                    <a:pt x="846" y="167"/>
                  </a:cubicBezTo>
                  <a:cubicBezTo>
                    <a:pt x="846" y="72"/>
                    <a:pt x="775" y="1"/>
                    <a:pt x="680" y="1"/>
                  </a:cubicBezTo>
                  <a:close/>
                </a:path>
              </a:pathLst>
            </a:custGeom>
            <a:solidFill>
              <a:srgbClr val="00BC9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7" name="Google Shape;227;g2d67e62b2a9_3_20"/>
          <p:cNvSpPr txBox="1"/>
          <p:nvPr/>
        </p:nvSpPr>
        <p:spPr>
          <a:xfrm>
            <a:off x="6812950" y="1447300"/>
            <a:ext cx="12987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AR" sz="2000">
                <a:solidFill>
                  <a:srgbClr val="00BC91"/>
                </a:solidFill>
                <a:latin typeface="Encode Sans"/>
                <a:ea typeface="Encode Sans"/>
                <a:cs typeface="Encode Sans"/>
                <a:sym typeface="Encode Sans"/>
              </a:rPr>
              <a:t>+</a:t>
            </a:r>
            <a:r>
              <a:rPr b="1" lang="es-AR" sz="2000">
                <a:solidFill>
                  <a:srgbClr val="00BC91"/>
                </a:solidFill>
                <a:latin typeface="Encode Sans"/>
                <a:ea typeface="Encode Sans"/>
                <a:cs typeface="Encode Sans"/>
                <a:sym typeface="Encode Sans"/>
              </a:rPr>
              <a:t> 1.700 personas</a:t>
            </a:r>
            <a:endParaRPr b="1" sz="2000">
              <a:solidFill>
                <a:srgbClr val="00BC9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228" name="Google Shape;228;g2d67e62b2a9_3_20"/>
          <p:cNvSpPr txBox="1"/>
          <p:nvPr/>
        </p:nvSpPr>
        <p:spPr>
          <a:xfrm>
            <a:off x="8697200" y="1464450"/>
            <a:ext cx="1571400" cy="7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s-AR" sz="1300">
                <a:solidFill>
                  <a:schemeClr val="dk1"/>
                </a:solidFill>
                <a:latin typeface="Encode Sans Medium"/>
                <a:ea typeface="Encode Sans Medium"/>
                <a:cs typeface="Encode Sans Medium"/>
                <a:sym typeface="Encode Sans Medium"/>
              </a:rPr>
              <a:t>Florencio Varela, Morón, Tandil y Mar del Plata</a:t>
            </a:r>
            <a:endParaRPr sz="1300">
              <a:solidFill>
                <a:schemeClr val="dk1"/>
              </a:solidFill>
              <a:latin typeface="Encode Sans Medium"/>
              <a:ea typeface="Encode Sans Medium"/>
              <a:cs typeface="Encode Sans Medium"/>
              <a:sym typeface="Encode Sans Medium"/>
            </a:endParaRPr>
          </a:p>
        </p:txBody>
      </p:sp>
      <p:sp>
        <p:nvSpPr>
          <p:cNvPr id="229" name="Google Shape;229;g2d67e62b2a9_3_20"/>
          <p:cNvSpPr/>
          <p:nvPr/>
        </p:nvSpPr>
        <p:spPr>
          <a:xfrm flipH="1">
            <a:off x="8421183" y="1680127"/>
            <a:ext cx="229804" cy="334746"/>
          </a:xfrm>
          <a:custGeom>
            <a:rect b="b" l="l" r="r" t="t"/>
            <a:pathLst>
              <a:path extrusionOk="0" h="195758" w="133027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noFill/>
          <a:ln cap="flat" cmpd="sng" w="19050">
            <a:solidFill>
              <a:srgbClr val="00BC9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g2d67e62b2a9_3_20"/>
          <p:cNvSpPr/>
          <p:nvPr/>
        </p:nvSpPr>
        <p:spPr>
          <a:xfrm>
            <a:off x="3413850" y="2426950"/>
            <a:ext cx="7130100" cy="20637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BC9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Encode Sans Medium"/>
              <a:ea typeface="Encode Sans Medium"/>
              <a:cs typeface="Encode Sans Medium"/>
              <a:sym typeface="Encode Sans Medium"/>
            </a:endParaRPr>
          </a:p>
        </p:txBody>
      </p:sp>
      <p:sp>
        <p:nvSpPr>
          <p:cNvPr id="231" name="Google Shape;231;g2d67e62b2a9_3_20"/>
          <p:cNvSpPr/>
          <p:nvPr/>
        </p:nvSpPr>
        <p:spPr>
          <a:xfrm>
            <a:off x="1458250" y="2426950"/>
            <a:ext cx="2181300" cy="2063700"/>
          </a:xfrm>
          <a:prstGeom prst="notchedRightArrow">
            <a:avLst>
              <a:gd fmla="val 100000" name="adj1"/>
              <a:gd fmla="val 10648" name="adj2"/>
            </a:avLst>
          </a:prstGeom>
          <a:solidFill>
            <a:srgbClr val="00BC91"/>
          </a:solidFill>
          <a:ln cap="flat" cmpd="sng" w="9525">
            <a:solidFill>
              <a:srgbClr val="00BC9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g2d67e62b2a9_3_20"/>
          <p:cNvSpPr txBox="1"/>
          <p:nvPr/>
        </p:nvSpPr>
        <p:spPr>
          <a:xfrm>
            <a:off x="1637625" y="3027850"/>
            <a:ext cx="19317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AR" sz="2000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Ciclos de charlas</a:t>
            </a:r>
            <a:endParaRPr b="1" sz="2000">
              <a:solidFill>
                <a:srgbClr val="FFFFFF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233" name="Google Shape;233;g2d67e62b2a9_3_20"/>
          <p:cNvSpPr txBox="1"/>
          <p:nvPr/>
        </p:nvSpPr>
        <p:spPr>
          <a:xfrm>
            <a:off x="3704800" y="2626450"/>
            <a:ext cx="3253200" cy="63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AR" sz="1600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Destinadas a </a:t>
            </a:r>
            <a:r>
              <a:rPr b="1" lang="es-AR" sz="1600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familiares responsables</a:t>
            </a:r>
            <a:r>
              <a:rPr lang="es-AR" sz="1600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 y a </a:t>
            </a:r>
            <a:r>
              <a:rPr b="1" lang="es-AR" sz="1600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profesionales</a:t>
            </a:r>
            <a:endParaRPr sz="1600"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234" name="Google Shape;234;g2d67e62b2a9_3_20"/>
          <p:cNvSpPr txBox="1"/>
          <p:nvPr/>
        </p:nvSpPr>
        <p:spPr>
          <a:xfrm>
            <a:off x="3704800" y="3829250"/>
            <a:ext cx="2895900" cy="47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AR" sz="2000">
                <a:solidFill>
                  <a:srgbClr val="00BC91"/>
                </a:solidFill>
                <a:latin typeface="Encode Sans"/>
                <a:ea typeface="Encode Sans"/>
                <a:cs typeface="Encode Sans"/>
                <a:sym typeface="Encode Sans"/>
              </a:rPr>
              <a:t>11.018</a:t>
            </a:r>
            <a:r>
              <a:rPr b="1" lang="es-AR" sz="2000">
                <a:solidFill>
                  <a:srgbClr val="00BC91"/>
                </a:solidFill>
                <a:latin typeface="Encode Sans"/>
                <a:ea typeface="Encode Sans"/>
                <a:cs typeface="Encode Sans"/>
                <a:sym typeface="Encode Sans"/>
              </a:rPr>
              <a:t> participantes</a:t>
            </a:r>
            <a:endParaRPr b="1" sz="2000">
              <a:solidFill>
                <a:srgbClr val="00BC9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235" name="Google Shape;235;g2d67e62b2a9_3_20"/>
          <p:cNvSpPr txBox="1"/>
          <p:nvPr/>
        </p:nvSpPr>
        <p:spPr>
          <a:xfrm>
            <a:off x="7235950" y="2465950"/>
            <a:ext cx="3253200" cy="198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s-AR" sz="1300">
                <a:solidFill>
                  <a:schemeClr val="dk1"/>
                </a:solidFill>
                <a:latin typeface="Encode Sans Medium"/>
                <a:ea typeface="Encode Sans Medium"/>
                <a:cs typeface="Encode Sans Medium"/>
                <a:sym typeface="Encode Sans Medium"/>
              </a:rPr>
              <a:t>Morón, Mercedes, Suipacha, Bragado, Berazategui, La Plata, Chivilcoy, Mar del Plata, Tandil, Quilmes, Partido de la Costa, Lomas de Zamora, Merlo, General </a:t>
            </a:r>
            <a:r>
              <a:rPr lang="es-AR" sz="1300">
                <a:solidFill>
                  <a:schemeClr val="dk1"/>
                </a:solidFill>
                <a:latin typeface="Encode Sans Medium"/>
                <a:ea typeface="Encode Sans Medium"/>
                <a:cs typeface="Encode Sans Medium"/>
                <a:sym typeface="Encode Sans Medium"/>
              </a:rPr>
              <a:t>Rodríguez</a:t>
            </a:r>
            <a:r>
              <a:rPr lang="es-AR" sz="1300">
                <a:solidFill>
                  <a:schemeClr val="dk1"/>
                </a:solidFill>
                <a:latin typeface="Encode Sans Medium"/>
                <a:ea typeface="Encode Sans Medium"/>
                <a:cs typeface="Encode Sans Medium"/>
                <a:sym typeface="Encode Sans Medium"/>
              </a:rPr>
              <a:t>, Esteban Echeverría, CGT (Sede central), IOMA, Club Platense, Lujan, Centro de Atención y Prevención de Ludopatía de Bahía Blanca, </a:t>
            </a:r>
            <a:r>
              <a:rPr lang="es-AR" sz="1300">
                <a:solidFill>
                  <a:schemeClr val="dk1"/>
                </a:solidFill>
                <a:latin typeface="Encode Sans Medium"/>
                <a:ea typeface="Encode Sans Medium"/>
                <a:cs typeface="Encode Sans Medium"/>
                <a:sym typeface="Encode Sans Medium"/>
              </a:rPr>
              <a:t>Olavarría</a:t>
            </a:r>
            <a:r>
              <a:rPr lang="es-AR" sz="1300">
                <a:solidFill>
                  <a:schemeClr val="dk1"/>
                </a:solidFill>
                <a:latin typeface="Encode Sans Medium"/>
                <a:ea typeface="Encode Sans Medium"/>
                <a:cs typeface="Encode Sans Medium"/>
                <a:sym typeface="Encode Sans Medium"/>
              </a:rPr>
              <a:t>, Pergamino, Morón, La Plata y Tandil</a:t>
            </a:r>
            <a:endParaRPr sz="1300">
              <a:solidFill>
                <a:schemeClr val="dk1"/>
              </a:solidFill>
              <a:latin typeface="Encode Sans Medium"/>
              <a:ea typeface="Encode Sans Medium"/>
              <a:cs typeface="Encode Sans Medium"/>
              <a:sym typeface="Encode Sans Medium"/>
            </a:endParaRPr>
          </a:p>
        </p:txBody>
      </p:sp>
      <p:sp>
        <p:nvSpPr>
          <p:cNvPr id="236" name="Google Shape;236;g2d67e62b2a9_3_20"/>
          <p:cNvSpPr/>
          <p:nvPr/>
        </p:nvSpPr>
        <p:spPr>
          <a:xfrm flipH="1">
            <a:off x="6905045" y="2624958"/>
            <a:ext cx="229804" cy="334746"/>
          </a:xfrm>
          <a:custGeom>
            <a:rect b="b" l="l" r="r" t="t"/>
            <a:pathLst>
              <a:path extrusionOk="0" h="195758" w="133027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noFill/>
          <a:ln cap="flat" cmpd="sng" w="19050">
            <a:solidFill>
              <a:srgbClr val="00BC9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g2d67e62b2a9_3_20"/>
          <p:cNvSpPr txBox="1"/>
          <p:nvPr/>
        </p:nvSpPr>
        <p:spPr>
          <a:xfrm>
            <a:off x="3704800" y="3203800"/>
            <a:ext cx="3153300" cy="630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-AR">
                <a:solidFill>
                  <a:srgbClr val="666666"/>
                </a:solidFill>
                <a:latin typeface="Encode Sans"/>
                <a:ea typeface="Encode Sans"/>
                <a:cs typeface="Encode Sans"/>
                <a:sym typeface="Encode Sans"/>
              </a:rPr>
              <a:t>educadores/as, profesores, gabinetes escolares, trabajadores municipales</a:t>
            </a:r>
            <a:endParaRPr sz="1600">
              <a:solidFill>
                <a:srgbClr val="666666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238" name="Google Shape;238;g2d67e62b2a9_3_20"/>
          <p:cNvSpPr/>
          <p:nvPr/>
        </p:nvSpPr>
        <p:spPr>
          <a:xfrm>
            <a:off x="3413850" y="4582550"/>
            <a:ext cx="7130100" cy="9561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BC9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g2d67e62b2a9_3_20"/>
          <p:cNvSpPr/>
          <p:nvPr/>
        </p:nvSpPr>
        <p:spPr>
          <a:xfrm>
            <a:off x="1458250" y="4582550"/>
            <a:ext cx="2181300" cy="956100"/>
          </a:xfrm>
          <a:prstGeom prst="notchedRightArrow">
            <a:avLst>
              <a:gd fmla="val 100000" name="adj1"/>
              <a:gd fmla="val 22173" name="adj2"/>
            </a:avLst>
          </a:prstGeom>
          <a:solidFill>
            <a:srgbClr val="00BC91"/>
          </a:solidFill>
          <a:ln cap="flat" cmpd="sng" w="9525">
            <a:solidFill>
              <a:srgbClr val="00BC9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g2d67e62b2a9_3_20"/>
          <p:cNvSpPr txBox="1"/>
          <p:nvPr/>
        </p:nvSpPr>
        <p:spPr>
          <a:xfrm>
            <a:off x="3704800" y="4629650"/>
            <a:ext cx="40632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es-AR" sz="1600">
                <a:latin typeface="Encode Sans"/>
                <a:ea typeface="Encode Sans"/>
                <a:cs typeface="Encode Sans"/>
                <a:sym typeface="Encode Sans"/>
              </a:rPr>
              <a:t>A </a:t>
            </a:r>
            <a:r>
              <a:rPr b="1" lang="es-AR" sz="1600">
                <a:latin typeface="Encode Sans"/>
                <a:ea typeface="Encode Sans"/>
                <a:cs typeface="Encode Sans"/>
                <a:sym typeface="Encode Sans"/>
              </a:rPr>
              <a:t>jóvenes de 12 a 18 años</a:t>
            </a:r>
            <a:r>
              <a:rPr lang="es-AR" sz="1600">
                <a:latin typeface="Encode Sans"/>
                <a:ea typeface="Encode Sans"/>
                <a:cs typeface="Encode Sans"/>
                <a:sym typeface="Encode Sans"/>
              </a:rPr>
              <a:t> </a:t>
            </a:r>
            <a:endParaRPr sz="1600">
              <a:latin typeface="Encode Sans"/>
              <a:ea typeface="Encode Sans"/>
              <a:cs typeface="Encode Sans"/>
              <a:sym typeface="Encode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es-AR" sz="1600">
                <a:latin typeface="Encode Sans"/>
                <a:ea typeface="Encode Sans"/>
                <a:cs typeface="Encode Sans"/>
                <a:sym typeface="Encode Sans"/>
              </a:rPr>
              <a:t>Promover una actitud crítica y responsable hacia el uso de las nuevas tecnologías</a:t>
            </a:r>
            <a:endParaRPr sz="1600"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241" name="Google Shape;241;g2d67e62b2a9_3_20"/>
          <p:cNvSpPr txBox="1"/>
          <p:nvPr/>
        </p:nvSpPr>
        <p:spPr>
          <a:xfrm>
            <a:off x="1637625" y="4783550"/>
            <a:ext cx="19317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AR" sz="2000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Talleres </a:t>
            </a:r>
            <a:endParaRPr sz="2000">
              <a:solidFill>
                <a:srgbClr val="FFFFFF"/>
              </a:solidFill>
              <a:latin typeface="Encode Sans Medium"/>
              <a:ea typeface="Encode Sans Medium"/>
              <a:cs typeface="Encode Sans Medium"/>
              <a:sym typeface="Encode Sans Medium"/>
            </a:endParaRPr>
          </a:p>
        </p:txBody>
      </p:sp>
      <p:sp>
        <p:nvSpPr>
          <p:cNvPr id="242" name="Google Shape;242;g2d67e62b2a9_3_20"/>
          <p:cNvSpPr txBox="1"/>
          <p:nvPr/>
        </p:nvSpPr>
        <p:spPr>
          <a:xfrm>
            <a:off x="7550900" y="4660400"/>
            <a:ext cx="12987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AR" sz="2000">
                <a:solidFill>
                  <a:srgbClr val="00BC91"/>
                </a:solidFill>
                <a:latin typeface="Encode Sans"/>
                <a:ea typeface="Encode Sans"/>
                <a:cs typeface="Encode Sans"/>
                <a:sym typeface="Encode Sans"/>
              </a:rPr>
              <a:t>1.0</a:t>
            </a:r>
            <a:r>
              <a:rPr b="1" lang="es-AR" sz="2000">
                <a:solidFill>
                  <a:srgbClr val="00BC91"/>
                </a:solidFill>
                <a:latin typeface="Encode Sans"/>
                <a:ea typeface="Encode Sans"/>
                <a:cs typeface="Encode Sans"/>
                <a:sym typeface="Encode Sans"/>
              </a:rPr>
              <a:t>00 personas</a:t>
            </a:r>
            <a:endParaRPr b="1" sz="2000">
              <a:solidFill>
                <a:srgbClr val="00BC9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243" name="Google Shape;243;g2d67e62b2a9_3_20"/>
          <p:cNvSpPr txBox="1"/>
          <p:nvPr/>
        </p:nvSpPr>
        <p:spPr>
          <a:xfrm>
            <a:off x="9154400" y="4668050"/>
            <a:ext cx="1251900" cy="7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s-AR" sz="1300">
                <a:solidFill>
                  <a:schemeClr val="dk1"/>
                </a:solidFill>
                <a:latin typeface="Encode Sans Medium"/>
                <a:ea typeface="Encode Sans Medium"/>
                <a:cs typeface="Encode Sans Medium"/>
                <a:sym typeface="Encode Sans Medium"/>
              </a:rPr>
              <a:t>La Plata, Tordillo y Tigre</a:t>
            </a:r>
            <a:endParaRPr sz="1300">
              <a:solidFill>
                <a:schemeClr val="dk1"/>
              </a:solidFill>
              <a:latin typeface="Encode Sans Medium"/>
              <a:ea typeface="Encode Sans Medium"/>
              <a:cs typeface="Encode Sans Medium"/>
              <a:sym typeface="Encode Sans Medium"/>
            </a:endParaRPr>
          </a:p>
        </p:txBody>
      </p:sp>
      <p:sp>
        <p:nvSpPr>
          <p:cNvPr id="244" name="Google Shape;244;g2d67e62b2a9_3_20"/>
          <p:cNvSpPr/>
          <p:nvPr/>
        </p:nvSpPr>
        <p:spPr>
          <a:xfrm flipH="1">
            <a:off x="8878383" y="4893227"/>
            <a:ext cx="229804" cy="334746"/>
          </a:xfrm>
          <a:custGeom>
            <a:rect b="b" l="l" r="r" t="t"/>
            <a:pathLst>
              <a:path extrusionOk="0" h="195758" w="133027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noFill/>
          <a:ln cap="flat" cmpd="sng" w="19050">
            <a:solidFill>
              <a:srgbClr val="00BC9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g2d67e62b2a9_3_20"/>
          <p:cNvSpPr/>
          <p:nvPr/>
        </p:nvSpPr>
        <p:spPr>
          <a:xfrm>
            <a:off x="6793654" y="3094175"/>
            <a:ext cx="106025" cy="459650"/>
          </a:xfrm>
          <a:custGeom>
            <a:rect b="b" l="l" r="r" t="t"/>
            <a:pathLst>
              <a:path extrusionOk="0" h="18386" w="4241">
                <a:moveTo>
                  <a:pt x="0" y="0"/>
                </a:moveTo>
                <a:cubicBezTo>
                  <a:pt x="6040" y="1206"/>
                  <a:pt x="4592" y="12877"/>
                  <a:pt x="1838" y="18386"/>
                </a:cubicBezTo>
              </a:path>
            </a:pathLst>
          </a:custGeom>
          <a:noFill/>
          <a:ln cap="flat" cmpd="sng" w="9525">
            <a:solidFill>
              <a:srgbClr val="999999"/>
            </a:solidFill>
            <a:prstDash val="solid"/>
            <a:round/>
            <a:headEnd len="med" w="med" type="none"/>
            <a:tailEnd len="med" w="med" type="triangle"/>
          </a:ln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Portada Blanca">
  <a:themeElements>
    <a:clrScheme name="Personalizado 1">
      <a:dk1>
        <a:srgbClr val="00AEC2"/>
      </a:dk1>
      <a:lt1>
        <a:srgbClr val="FFFFFF"/>
      </a:lt1>
      <a:dk2>
        <a:srgbClr val="838383"/>
      </a:dk2>
      <a:lt2>
        <a:srgbClr val="00AEC2"/>
      </a:lt2>
      <a:accent1>
        <a:srgbClr val="00AEC2"/>
      </a:accent1>
      <a:accent2>
        <a:srgbClr val="B41717"/>
      </a:accent2>
      <a:accent3>
        <a:srgbClr val="592673"/>
      </a:accent3>
      <a:accent4>
        <a:srgbClr val="1F3464"/>
      </a:accent4>
      <a:accent5>
        <a:srgbClr val="CAE7EA"/>
      </a:accent5>
      <a:accent6>
        <a:srgbClr val="00A754"/>
      </a:accent6>
      <a:hlink>
        <a:srgbClr val="FFFFFF"/>
      </a:hlink>
      <a:folHlink>
        <a:srgbClr val="74C9E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Portada Gradient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2020-08-31T15:29:22Z</dcterms:created>
  <dc:creator>USUARIO</dc:creator>
</cp:coreProperties>
</file>